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embeddings/oleObject2.bin" ContentType="application/vnd.openxmlformats-officedocument.oleObject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embeddings/oleObject3.bin" ContentType="application/vnd.openxmlformats-officedocument.oleObject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embeddings/oleObject4.bin" ContentType="application/vnd.openxmlformats-officedocument.oleObject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embeddings/oleObject5.bin" ContentType="application/vnd.openxmlformats-officedocument.oleObject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embeddings/oleObject6.bin" ContentType="application/vnd.openxmlformats-officedocument.oleObject"/>
  <Override PartName="/ppt/notesSlides/notesSlide22.xml" ContentType="application/vnd.openxmlformats-officedocument.presentationml.notesSlide+xml"/>
  <Override PartName="/ppt/embeddings/oleObject7.bin" ContentType="application/vnd.openxmlformats-officedocument.oleObject"/>
  <Override PartName="/ppt/tags/tag25.xml" ContentType="application/vnd.openxmlformats-officedocument.presentationml.tags+xml"/>
  <Override PartName="/ppt/notesSlides/notesSlide23.xml" ContentType="application/vnd.openxmlformats-officedocument.presentationml.notesSlide+xml"/>
  <Override PartName="/ppt/tags/tag26.xml" ContentType="application/vnd.openxmlformats-officedocument.presentationml.tags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notesSlides/notesSlide25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embeddings/oleObject8.bin" ContentType="application/vnd.openxmlformats-officedocument.oleObject"/>
  <Override PartName="/ppt/tags/tag29.xml" ContentType="application/vnd.openxmlformats-officedocument.presentationml.tags+xml"/>
  <Override PartName="/ppt/notesSlides/notesSlide27.xml" ContentType="application/vnd.openxmlformats-officedocument.presentationml.notesSlide+xml"/>
  <Override PartName="/ppt/embeddings/oleObject9.bin" ContentType="application/vnd.openxmlformats-officedocument.oleObject"/>
  <Override PartName="/ppt/tags/tag30.xml" ContentType="application/vnd.openxmlformats-officedocument.presentationml.tags+xml"/>
  <Override PartName="/ppt/notesSlides/notesSlide28.xml" ContentType="application/vnd.openxmlformats-officedocument.presentationml.notesSlide+xml"/>
  <Override PartName="/ppt/tags/tag31.xml" ContentType="application/vnd.openxmlformats-officedocument.presentationml.tags+xml"/>
  <Override PartName="/ppt/notesSlides/notesSlide29.xml" ContentType="application/vnd.openxmlformats-officedocument.presentationml.notesSlide+xml"/>
  <Override PartName="/ppt/tags/tag32.xml" ContentType="application/vnd.openxmlformats-officedocument.presentationml.tags+xml"/>
  <Override PartName="/ppt/notesSlides/notesSlide30.xml" ContentType="application/vnd.openxmlformats-officedocument.presentationml.notesSlide+xml"/>
  <Override PartName="/ppt/tags/tag33.xml" ContentType="application/vnd.openxmlformats-officedocument.presentationml.tags+xml"/>
  <Override PartName="/ppt/notesSlides/notesSlide31.xml" ContentType="application/vnd.openxmlformats-officedocument.presentationml.notesSlide+xml"/>
  <Override PartName="/ppt/tags/tag34.xml" ContentType="application/vnd.openxmlformats-officedocument.presentationml.tags+xml"/>
  <Override PartName="/ppt/notesSlides/notesSlide32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tags/tag35.xml" ContentType="application/vnd.openxmlformats-officedocument.presentationml.tags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579" r:id="rId2"/>
    <p:sldId id="706" r:id="rId3"/>
    <p:sldId id="708" r:id="rId4"/>
    <p:sldId id="710" r:id="rId5"/>
    <p:sldId id="711" r:id="rId6"/>
    <p:sldId id="712" r:id="rId7"/>
    <p:sldId id="713" r:id="rId8"/>
    <p:sldId id="714" r:id="rId9"/>
    <p:sldId id="715" r:id="rId10"/>
    <p:sldId id="757" r:id="rId11"/>
    <p:sldId id="716" r:id="rId12"/>
    <p:sldId id="717" r:id="rId13"/>
    <p:sldId id="718" r:id="rId14"/>
    <p:sldId id="765" r:id="rId15"/>
    <p:sldId id="748" r:id="rId16"/>
    <p:sldId id="721" r:id="rId17"/>
    <p:sldId id="722" r:id="rId18"/>
    <p:sldId id="749" r:id="rId19"/>
    <p:sldId id="725" r:id="rId20"/>
    <p:sldId id="726" r:id="rId21"/>
    <p:sldId id="727" r:id="rId22"/>
    <p:sldId id="728" r:id="rId23"/>
    <p:sldId id="729" r:id="rId24"/>
    <p:sldId id="731" r:id="rId25"/>
    <p:sldId id="732" r:id="rId26"/>
    <p:sldId id="733" r:id="rId27"/>
    <p:sldId id="758" r:id="rId28"/>
    <p:sldId id="759" r:id="rId29"/>
    <p:sldId id="761" r:id="rId30"/>
    <p:sldId id="760" r:id="rId31"/>
    <p:sldId id="762" r:id="rId32"/>
    <p:sldId id="763" r:id="rId33"/>
    <p:sldId id="766" r:id="rId34"/>
    <p:sldId id="767" r:id="rId35"/>
    <p:sldId id="768" r:id="rId36"/>
    <p:sldId id="769" r:id="rId37"/>
    <p:sldId id="770" r:id="rId38"/>
    <p:sldId id="771" r:id="rId39"/>
    <p:sldId id="772" r:id="rId40"/>
    <p:sldId id="773" r:id="rId41"/>
    <p:sldId id="774" r:id="rId42"/>
    <p:sldId id="775" r:id="rId43"/>
    <p:sldId id="776" r:id="rId44"/>
    <p:sldId id="777" r:id="rId45"/>
    <p:sldId id="778" r:id="rId46"/>
    <p:sldId id="779" r:id="rId47"/>
    <p:sldId id="780" r:id="rId48"/>
    <p:sldId id="781" r:id="rId49"/>
    <p:sldId id="782" r:id="rId50"/>
    <p:sldId id="783" r:id="rId51"/>
    <p:sldId id="784" r:id="rId52"/>
    <p:sldId id="78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i Lock Morgan" initials="kl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F935"/>
    <a:srgbClr val="F715DC"/>
    <a:srgbClr val="BA06A5"/>
    <a:srgbClr val="D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48" autoAdjust="0"/>
  </p:normalViewPr>
  <p:slideViewPr>
    <p:cSldViewPr>
      <p:cViewPr varScale="1">
        <p:scale>
          <a:sx n="90" d="100"/>
          <a:sy n="90" d="100"/>
        </p:scale>
        <p:origin x="-143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interSettings" Target="printerSettings/printerSettings1.bin"/><Relationship Id="rId56" Type="http://schemas.openxmlformats.org/officeDocument/2006/relationships/commentAuthors" Target="commentAuthors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Relationship Id="rId2" Type="http://schemas.openxmlformats.org/officeDocument/2006/relationships/image" Target="../media/image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77D7C-6E98-443D-9186-B6C061ABD919}" type="datetimeFigureOut">
              <a:rPr lang="en-US" smtClean="0"/>
              <a:pPr/>
              <a:t>3/14/14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81A71-1E8A-43E8-B5C2-524F1D0E2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7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10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4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54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57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26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94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 =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35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094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2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47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 = 556</a:t>
            </a:r>
          </a:p>
          <a:p>
            <a:r>
              <a:rPr lang="en-US" dirty="0" smtClean="0"/>
              <a:t>Expected = 312.75,</a:t>
            </a:r>
            <a:r>
              <a:rPr lang="en-US" baseline="0" dirty="0" smtClean="0"/>
              <a:t> 104.25, 104.25, 34.75</a:t>
            </a:r>
          </a:p>
          <a:p>
            <a:r>
              <a:rPr lang="en-US" baseline="0" dirty="0" err="1" smtClean="0"/>
              <a:t>chisquare</a:t>
            </a:r>
            <a:r>
              <a:rPr lang="en-US" baseline="0" dirty="0" smtClean="0"/>
              <a:t> = 0.47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70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339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12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93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</a:t>
            </a:r>
            <a:r>
              <a:rPr lang="en-US" baseline="0" dirty="0" smtClean="0"/>
              <a:t> = 32,968</a:t>
            </a:r>
          </a:p>
          <a:p>
            <a:r>
              <a:rPr lang="en-US" baseline="0" dirty="0" smtClean="0"/>
              <a:t>Expected: 8044.2, 8505.7,  8472.8, 7945.3</a:t>
            </a:r>
          </a:p>
          <a:p>
            <a:r>
              <a:rPr lang="en-US" baseline="0" dirty="0" smtClean="0"/>
              <a:t>Chi-square: 168.5 + 32.2 + 55.9 + 125.8 = 382.4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757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389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71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587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88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414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989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54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57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570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002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00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84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6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 = 119</a:t>
            </a:r>
          </a:p>
          <a:p>
            <a:r>
              <a:rPr lang="en-US" dirty="0" smtClean="0"/>
              <a:t>39.7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6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166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17.42 + .01</a:t>
            </a:r>
            <a:r>
              <a:rPr lang="en-US" baseline="0" dirty="0" smtClean="0"/>
              <a:t> + 16.64 = 34.07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6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4A0B3-D59B-4A0C-B834-D1F990153E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1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gi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71600" y="457200"/>
            <a:ext cx="6400800" cy="76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 cap="none" spc="250" baseline="0">
                <a:solidFill>
                  <a:srgbClr val="DC000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Section xx</a:t>
            </a:r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066800" y="2105025"/>
            <a:ext cx="7010400" cy="2647950"/>
          </a:xfrm>
          <a:solidFill>
            <a:schemeClr val="accent1"/>
          </a:solidFill>
          <a:ln w="127000" cmpd="tri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Section Title</a:t>
            </a:r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49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DC0000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 sz="3200"/>
            </a:lvl1pPr>
            <a:lvl2pPr>
              <a:spcBef>
                <a:spcPts val="0"/>
              </a:spcBef>
              <a:spcAft>
                <a:spcPts val="1800"/>
              </a:spcAft>
              <a:defRPr sz="2800"/>
            </a:lvl2pPr>
            <a:lvl3pPr>
              <a:spcBef>
                <a:spcPts val="0"/>
              </a:spcBef>
              <a:spcAft>
                <a:spcPts val="1800"/>
              </a:spcAft>
              <a:defRPr sz="2400"/>
            </a:lvl3pPr>
            <a:lvl4pPr>
              <a:spcBef>
                <a:spcPts val="0"/>
              </a:spcBef>
              <a:spcAft>
                <a:spcPts val="1800"/>
              </a:spcAft>
              <a:defRPr sz="2000"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42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19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36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784" y="152400"/>
            <a:ext cx="7290816" cy="76200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2" descr="http://t3.gstatic.com/images?q=tbn:ANd9GcTYmiLh9B_aVjviHh1xZIewSwIAVBJM6GGUwjQGMknDgt1O3VWWMFpakkXX"/>
          <p:cNvPicPr>
            <a:picLocks noChangeAspect="1" noChangeArrowheads="1"/>
          </p:cNvPicPr>
          <p:nvPr userDrawn="1"/>
        </p:nvPicPr>
        <p:blipFill>
          <a:blip r:embed="rId2" cstate="print"/>
          <a:srcRect t="17160" b="8480"/>
          <a:stretch>
            <a:fillRect/>
          </a:stretch>
        </p:blipFill>
        <p:spPr bwMode="auto">
          <a:xfrm>
            <a:off x="173736" y="173736"/>
            <a:ext cx="1066800" cy="990600"/>
          </a:xfrm>
          <a:prstGeom prst="rect">
            <a:avLst/>
          </a:prstGeom>
          <a:noFill/>
        </p:spPr>
      </p:pic>
      <p:sp>
        <p:nvSpPr>
          <p:cNvPr id="9" name="Text Placeholder 12"/>
          <p:cNvSpPr>
            <a:spLocks noGrp="1"/>
          </p:cNvSpPr>
          <p:nvPr>
            <p:ph idx="1"/>
          </p:nvPr>
        </p:nvSpPr>
        <p:spPr>
          <a:xfrm>
            <a:off x="301752" y="1371600"/>
            <a:ext cx="8534400" cy="2209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3200"/>
            </a:lvl1pPr>
            <a:lvl2pPr>
              <a:spcBef>
                <a:spcPts val="0"/>
              </a:spcBef>
              <a:spcAft>
                <a:spcPts val="1800"/>
              </a:spcAft>
              <a:defRPr sz="2800"/>
            </a:lvl2pPr>
            <a:lvl3pPr>
              <a:spcBef>
                <a:spcPts val="0"/>
              </a:spcBef>
              <a:spcAft>
                <a:spcPts val="1800"/>
              </a:spcAft>
              <a:defRPr sz="2400"/>
            </a:lvl3pPr>
            <a:lvl4pPr>
              <a:spcBef>
                <a:spcPts val="0"/>
              </a:spcBef>
              <a:spcAft>
                <a:spcPts val="1800"/>
              </a:spcAft>
              <a:defRPr sz="2000"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Text Placeholder 12"/>
          <p:cNvSpPr>
            <a:spLocks noGrp="1"/>
          </p:cNvSpPr>
          <p:nvPr>
            <p:ph idx="13"/>
          </p:nvPr>
        </p:nvSpPr>
        <p:spPr>
          <a:xfrm>
            <a:off x="1143000" y="3886200"/>
            <a:ext cx="7568680" cy="216103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idx="14"/>
          </p:nvPr>
        </p:nvSpPr>
        <p:spPr>
          <a:xfrm>
            <a:off x="5181600" y="4114800"/>
            <a:ext cx="3733800" cy="2057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  <a:latin typeface="Segoe Print" pitchFamily="2" charset="0"/>
              </a:defRPr>
            </a:lvl1pPr>
            <a:lvl2pPr marL="274320" indent="0">
              <a:buNone/>
              <a:defRPr sz="2800">
                <a:solidFill>
                  <a:schemeClr val="accent1"/>
                </a:solidFill>
                <a:latin typeface="Segoe Print" pitchFamily="2" charset="0"/>
              </a:defRPr>
            </a:lvl2pPr>
            <a:lvl3pPr marL="594360" indent="0">
              <a:buNone/>
              <a:defRPr sz="2400">
                <a:solidFill>
                  <a:schemeClr val="accent1"/>
                </a:solidFill>
                <a:latin typeface="Segoe Print" pitchFamily="2" charset="0"/>
              </a:defRPr>
            </a:lvl3pPr>
            <a:lvl4pPr marL="868680" indent="0">
              <a:buNone/>
              <a:defRPr sz="2000">
                <a:solidFill>
                  <a:schemeClr val="accent1"/>
                </a:solidFill>
                <a:latin typeface="Segoe Print" pitchFamily="2" charset="0"/>
              </a:defRPr>
            </a:lvl4pPr>
            <a:lvl5pPr marL="1143000" indent="0">
              <a:buNone/>
              <a:defRPr>
                <a:solidFill>
                  <a:schemeClr val="accent1"/>
                </a:solidFill>
                <a:latin typeface="Segoe Print" pitchFamily="2" charset="0"/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8172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312152" cy="7589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DC0000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Placeholder 12"/>
          <p:cNvSpPr>
            <a:spLocks noGrp="1"/>
          </p:cNvSpPr>
          <p:nvPr>
            <p:ph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Bef>
                <a:spcPts val="0"/>
              </a:spcBef>
              <a:spcAft>
                <a:spcPts val="1800"/>
              </a:spcAft>
              <a:defRPr/>
            </a:lvl2pPr>
            <a:lvl3pPr>
              <a:spcBef>
                <a:spcPts val="0"/>
              </a:spcBef>
              <a:spcAft>
                <a:spcPts val="1800"/>
              </a:spcAft>
              <a:defRPr/>
            </a:lvl3pPr>
            <a:lvl4pPr>
              <a:spcBef>
                <a:spcPts val="0"/>
              </a:spcBef>
              <a:spcAft>
                <a:spcPts val="1800"/>
              </a:spcAft>
              <a:defRPr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pic>
        <p:nvPicPr>
          <p:cNvPr id="8" name="Picture 2" descr="http://www.isaac-online.org/cgi-bin/symbol.cgi/committeediscus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" y="228600"/>
            <a:ext cx="1117598" cy="609600"/>
          </a:xfrm>
          <a:prstGeom prst="rect">
            <a:avLst/>
          </a:prstGeom>
          <a:noFill/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3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12"/>
          <p:cNvSpPr>
            <a:spLocks noGrp="1"/>
          </p:cNvSpPr>
          <p:nvPr>
            <p:ph idx="1"/>
          </p:nvPr>
        </p:nvSpPr>
        <p:spPr>
          <a:xfrm>
            <a:off x="1257300" y="1676400"/>
            <a:ext cx="6629400" cy="1759458"/>
          </a:xfrm>
          <a:prstGeom prst="rect">
            <a:avLst/>
          </a:prstGeom>
          <a:ln w="76200" cmpd="thickThin">
            <a:solidFill>
              <a:schemeClr val="accent1"/>
            </a:solidFill>
          </a:ln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idx="10"/>
          </p:nvPr>
        </p:nvSpPr>
        <p:spPr>
          <a:xfrm>
            <a:off x="304800" y="3962400"/>
            <a:ext cx="8534400" cy="12192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51406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rgbClr val="DC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 smtClean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 smtClean="0">
                <a:solidFill>
                  <a:schemeClr val="bg1"/>
                </a:solidFill>
              </a:rPr>
              <a:t>               </a:t>
            </a:r>
            <a:r>
              <a:rPr lang="en-US" dirty="0" smtClean="0">
                <a:solidFill>
                  <a:schemeClr val="bg1"/>
                </a:solidFill>
              </a:rPr>
              <a:t>Lock</a:t>
            </a:r>
            <a:r>
              <a:rPr lang="en-US" baseline="30000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88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8" r:id="rId3"/>
    <p:sldLayoutId id="2147483679" r:id="rId4"/>
    <p:sldLayoutId id="2147483680" r:id="rId5"/>
    <p:sldLayoutId id="2147483683" r:id="rId6"/>
    <p:sldLayoutId id="2147483684" r:id="rId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0"/>
        </a:spcBef>
        <a:spcAft>
          <a:spcPts val="1800"/>
        </a:spcAft>
        <a:buClr>
          <a:schemeClr val="accent1"/>
        </a:buClr>
        <a:buSzPct val="8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0"/>
        </a:spcBef>
        <a:spcAft>
          <a:spcPts val="0"/>
        </a:spcAft>
        <a:buClr>
          <a:schemeClr val="accent2"/>
        </a:buClr>
        <a:buSzPct val="70000"/>
        <a:buFont typeface="Wingdings"/>
        <a:buChar char="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0"/>
        </a:spcBef>
        <a:spcAft>
          <a:spcPts val="0"/>
        </a:spcAft>
        <a:buClr>
          <a:schemeClr val="accent3"/>
        </a:buClr>
        <a:buSzPct val="75000"/>
        <a:buFont typeface="Wingdings 2"/>
        <a:buChar char="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0"/>
        </a:spcBef>
        <a:spcAft>
          <a:spcPts val="0"/>
        </a:spcAft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0"/>
        </a:spcBef>
        <a:spcAft>
          <a:spcPts val="2400"/>
        </a:spcAft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7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8.wmf"/><Relationship Id="rId1" Type="http://schemas.openxmlformats.org/officeDocument/2006/relationships/vmlDrawing" Target="../drawings/vmlDrawing3.vml"/><Relationship Id="rId2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audio" Target="../media/audio1.wav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hyperlink" Target="http://www.lock5stat.com/statkey" TargetMode="External"/><Relationship Id="rId5" Type="http://schemas.openxmlformats.org/officeDocument/2006/relationships/image" Target="../media/image9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0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hyperlink" Target="http://www.lock5stat.com/statkey" TargetMode="External"/><Relationship Id="rId5" Type="http://schemas.openxmlformats.org/officeDocument/2006/relationships/image" Target="../media/image11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5.xml"/><Relationship Id="rId5" Type="http://schemas.openxmlformats.org/officeDocument/2006/relationships/oleObject" Target="../embeddings/oleObject4.bin"/><Relationship Id="rId6" Type="http://schemas.openxmlformats.org/officeDocument/2006/relationships/image" Target="../media/image8.wmf"/><Relationship Id="rId1" Type="http://schemas.openxmlformats.org/officeDocument/2006/relationships/vmlDrawing" Target="../drawings/vmlDrawing4.vml"/><Relationship Id="rId2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2.jpeg"/><Relationship Id="rId1" Type="http://schemas.openxmlformats.org/officeDocument/2006/relationships/tags" Target="../tags/tag20.xml"/><Relationship Id="rId2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8.xml"/><Relationship Id="rId5" Type="http://schemas.openxmlformats.org/officeDocument/2006/relationships/oleObject" Target="../embeddings/oleObject5.bin"/><Relationship Id="rId6" Type="http://schemas.openxmlformats.org/officeDocument/2006/relationships/image" Target="../media/image13.wmf"/><Relationship Id="rId1" Type="http://schemas.openxmlformats.org/officeDocument/2006/relationships/vmlDrawing" Target="../drawings/vmlDrawing5.vml"/><Relationship Id="rId2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tags" Target="../tags/tag23.xml"/><Relationship Id="rId2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tags" Target="../tags/tag24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16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6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4.gif"/><Relationship Id="rId1" Type="http://schemas.openxmlformats.org/officeDocument/2006/relationships/tags" Target="../tags/tag26.xml"/><Relationship Id="rId2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tags" Target="../tags/tag27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6.xml"/><Relationship Id="rId5" Type="http://schemas.openxmlformats.org/officeDocument/2006/relationships/image" Target="../media/image17.jpeg"/><Relationship Id="rId6" Type="http://schemas.openxmlformats.org/officeDocument/2006/relationships/oleObject" Target="../embeddings/oleObject8.bin"/><Relationship Id="rId7" Type="http://schemas.openxmlformats.org/officeDocument/2006/relationships/image" Target="../media/image19.emf"/><Relationship Id="rId1" Type="http://schemas.openxmlformats.org/officeDocument/2006/relationships/vmlDrawing" Target="../drawings/vmlDrawing8.vml"/><Relationship Id="rId2" Type="http://schemas.openxmlformats.org/officeDocument/2006/relationships/tags" Target="../tags/tag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7.xml"/><Relationship Id="rId5" Type="http://schemas.openxmlformats.org/officeDocument/2006/relationships/oleObject" Target="../embeddings/oleObject9.bin"/><Relationship Id="rId6" Type="http://schemas.openxmlformats.org/officeDocument/2006/relationships/image" Target="../media/image8.wmf"/><Relationship Id="rId1" Type="http://schemas.openxmlformats.org/officeDocument/2006/relationships/vmlDrawing" Target="../drawings/vmlDrawing9.vml"/><Relationship Id="rId2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hyperlink" Target="http://www.lock5stat.com/statkey" TargetMode="External"/><Relationship Id="rId5" Type="http://schemas.openxmlformats.org/officeDocument/2006/relationships/image" Target="../media/image20.png"/><Relationship Id="rId1" Type="http://schemas.openxmlformats.org/officeDocument/2006/relationships/tags" Target="../tags/tag30.xml"/><Relationship Id="rId2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tags" Target="../tags/tag31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4" Type="http://schemas.openxmlformats.org/officeDocument/2006/relationships/image" Target="../media/image21.png"/><Relationship Id="rId1" Type="http://schemas.openxmlformats.org/officeDocument/2006/relationships/tags" Target="../tags/tag32.xml"/><Relationship Id="rId2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4" Type="http://schemas.openxmlformats.org/officeDocument/2006/relationships/image" Target="../media/image22.png"/><Relationship Id="rId1" Type="http://schemas.openxmlformats.org/officeDocument/2006/relationships/tags" Target="../tags/tag33.xml"/><Relationship Id="rId2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2.xml"/><Relationship Id="rId5" Type="http://schemas.openxmlformats.org/officeDocument/2006/relationships/oleObject" Target="../embeddings/oleObject10.bin"/><Relationship Id="rId6" Type="http://schemas.openxmlformats.org/officeDocument/2006/relationships/image" Target="../media/image19.e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8.wmf"/><Relationship Id="rId1" Type="http://schemas.openxmlformats.org/officeDocument/2006/relationships/vmlDrawing" Target="../drawings/vmlDrawing10.vml"/><Relationship Id="rId2" Type="http://schemas.openxmlformats.org/officeDocument/2006/relationships/tags" Target="../tags/tag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17.jpeg"/><Relationship Id="rId1" Type="http://schemas.openxmlformats.org/officeDocument/2006/relationships/tags" Target="../tags/tag35.xml"/><Relationship Id="rId2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8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8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Relationship Id="rId5" Type="http://schemas.openxmlformats.org/officeDocument/2006/relationships/oleObject" Target="../embeddings/oleObject1.bin"/><Relationship Id="rId6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2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5.xml"/><Relationship Id="rId5" Type="http://schemas.openxmlformats.org/officeDocument/2006/relationships/oleObject" Target="../embeddings/oleObject2.bin"/><Relationship Id="rId6" Type="http://schemas.openxmlformats.org/officeDocument/2006/relationships/image" Target="../media/image7.wmf"/><Relationship Id="rId1" Type="http://schemas.openxmlformats.org/officeDocument/2006/relationships/vmlDrawing" Target="../drawings/vmlDrawing2.vml"/><Relationship Id="rId2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66800" y="1600200"/>
            <a:ext cx="6781800" cy="2438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Testing Goodness-of-Fit for a Single Categorical Variable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904600"/>
            <a:ext cx="815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Cooper Black" pitchFamily="18" charset="0"/>
              </a:rPr>
              <a:t>Kari Lock Morgan</a:t>
            </a:r>
            <a:endParaRPr lang="en-US" sz="3000" b="1" dirty="0">
              <a:solidFill>
                <a:prstClr val="black"/>
              </a:solidFill>
              <a:latin typeface="Cooper Black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7.1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4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Rock-Paper-Scissors</a:t>
            </a:r>
            <a:endParaRPr lang="en-US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20337"/>
              </p:ext>
            </p:extLst>
          </p:nvPr>
        </p:nvGraphicFramePr>
        <p:xfrm>
          <a:off x="914400" y="1371600"/>
          <a:ext cx="7315200" cy="155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ROCK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PAPER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SCISSORS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Observed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Expected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075995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Statistic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800" y="1143000"/>
            <a:ext cx="85344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514350">
              <a:buFont typeface="Arial" pitchFamily="34" charset="0"/>
              <a:buChar char="•"/>
              <a:defRPr/>
            </a:pPr>
            <a:r>
              <a:rPr lang="en-US" sz="3200" kern="0" dirty="0" smtClean="0"/>
              <a:t>A </a:t>
            </a:r>
            <a:r>
              <a:rPr lang="en-US" sz="3200" b="1" i="1" kern="0" dirty="0" smtClean="0">
                <a:solidFill>
                  <a:srgbClr val="C00000"/>
                </a:solidFill>
              </a:rPr>
              <a:t>test statistic</a:t>
            </a:r>
            <a:r>
              <a:rPr lang="en-US" sz="3200" kern="0" dirty="0" smtClean="0">
                <a:solidFill>
                  <a:srgbClr val="000000"/>
                </a:solidFill>
              </a:rPr>
              <a:t> is one number, computed from the data, which we can use to assess the null hypothesis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The </a:t>
            </a:r>
            <a:r>
              <a:rPr lang="en-US" sz="3200" b="1" i="1" kern="0" dirty="0" smtClean="0">
                <a:solidFill>
                  <a:srgbClr val="C00000"/>
                </a:solidFill>
              </a:rPr>
              <a:t>chi-square statistic</a:t>
            </a:r>
            <a:r>
              <a:rPr lang="en-US" sz="3200" kern="0" dirty="0" smtClean="0">
                <a:solidFill>
                  <a:srgbClr val="C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is a test statistic for categorical variables:</a:t>
            </a: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95400" y="4343400"/>
          <a:ext cx="6527131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Equation" r:id="rId5" imgW="1968480" imgH="482400" progId="Equation.DSMT4">
                  <p:embed/>
                </p:oleObj>
              </mc:Choice>
              <mc:Fallback>
                <p:oleObj name="Equation" r:id="rId5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343400"/>
                        <a:ext cx="6527131" cy="1600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0228103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Rock-Paper-Scissors</a:t>
            </a:r>
            <a:endParaRPr lang="en-US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511149"/>
              </p:ext>
            </p:extLst>
          </p:nvPr>
        </p:nvGraphicFramePr>
        <p:xfrm>
          <a:off x="990600" y="1676400"/>
          <a:ext cx="7315200" cy="155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ROCK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PAPER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SCISSORS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Observed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Expected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39.7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39.7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39.7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19194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What Next?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609600" y="1219200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We have a test statistic.  What else do we need to perform the hypothesis test?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100" kern="0" dirty="0" smtClean="0">
              <a:solidFill>
                <a:srgbClr val="000000"/>
              </a:solidFill>
            </a:endParaRPr>
          </a:p>
          <a:p>
            <a:pPr marL="22860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800" b="1" i="1" kern="0" dirty="0" smtClean="0">
                <a:solidFill>
                  <a:srgbClr val="FF0000"/>
                </a:solidFill>
              </a:rPr>
              <a:t>A distribution of the test statistic assuming H</a:t>
            </a:r>
            <a:r>
              <a:rPr lang="en-US" sz="4800" b="1" i="1" kern="0" baseline="-25000" dirty="0" smtClean="0">
                <a:solidFill>
                  <a:srgbClr val="FF0000"/>
                </a:solidFill>
              </a:rPr>
              <a:t>0</a:t>
            </a:r>
            <a:r>
              <a:rPr lang="en-US" sz="4800" b="1" i="1" kern="0" dirty="0" smtClean="0">
                <a:solidFill>
                  <a:srgbClr val="FF0000"/>
                </a:solidFill>
              </a:rPr>
              <a:t> is true</a:t>
            </a:r>
            <a:endParaRPr lang="en-US" sz="5400" b="1" i="1" kern="0" dirty="0" smtClean="0">
              <a:solidFill>
                <a:srgbClr val="FF0000"/>
              </a:solidFill>
            </a:endParaRP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57200" y="4114800"/>
            <a:ext cx="82296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indent="-514350">
              <a:defRPr/>
            </a:pPr>
            <a:r>
              <a:rPr lang="en-US" sz="3200" kern="0" noProof="0" dirty="0" smtClean="0"/>
              <a:t>How do we get this? </a:t>
            </a:r>
          </a:p>
          <a:p>
            <a:pPr lvl="0" indent="-514350">
              <a:defRPr/>
            </a:pPr>
            <a:endParaRPr lang="en-US" sz="3200" kern="0" noProof="0" dirty="0" smtClean="0"/>
          </a:p>
          <a:p>
            <a:pPr lvl="0" indent="-514350">
              <a:defRPr/>
            </a:pPr>
            <a:r>
              <a:rPr lang="en-US" sz="3200" kern="0" noProof="0" dirty="0" smtClean="0"/>
              <a:t>Two options:</a:t>
            </a:r>
          </a:p>
          <a:p>
            <a:pPr lvl="2" indent="-514350">
              <a:buAutoNum type="arabicParenR"/>
              <a:defRPr/>
            </a:pPr>
            <a:r>
              <a:rPr lang="en-US" sz="3200" kern="0" noProof="0" dirty="0" smtClean="0"/>
              <a:t>Simulation</a:t>
            </a:r>
          </a:p>
          <a:p>
            <a:pPr lvl="2" indent="-514350">
              <a:buAutoNum type="arabicParenR"/>
              <a:defRPr/>
            </a:pPr>
            <a:r>
              <a:rPr lang="en-US" sz="3200" kern="0" dirty="0" smtClean="0"/>
              <a:t>Distributional Theory</a:t>
            </a:r>
            <a:endParaRPr lang="en-US" sz="3200" kern="0" noProof="0" dirty="0" smtClean="0"/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45280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Upper-Tail p-value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calculate the p-value for a chi-square test, we always look in the </a:t>
            </a:r>
            <a:r>
              <a:rPr lang="en-US" i="1" dirty="0" smtClean="0"/>
              <a:t>upper tail</a:t>
            </a:r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Values of the χ</a:t>
            </a:r>
            <a:r>
              <a:rPr lang="en-US" kern="0" baseline="30000" dirty="0" smtClean="0">
                <a:sym typeface="Symbol"/>
              </a:rPr>
              <a:t>2</a:t>
            </a:r>
            <a:r>
              <a:rPr lang="en-US" kern="0" dirty="0" smtClean="0">
                <a:sym typeface="Symbol"/>
              </a:rPr>
              <a:t> are always positive</a:t>
            </a:r>
          </a:p>
          <a:p>
            <a:pPr lvl="1"/>
            <a:r>
              <a:rPr lang="en-US" kern="0" dirty="0" smtClean="0">
                <a:sym typeface="Symbol"/>
              </a:rPr>
              <a:t>The higher the </a:t>
            </a:r>
            <a:r>
              <a:rPr lang="en-US" dirty="0" smtClean="0"/>
              <a:t>χ</a:t>
            </a:r>
            <a:r>
              <a:rPr lang="en-US" kern="0" baseline="30000" dirty="0" smtClean="0">
                <a:sym typeface="Symbol"/>
              </a:rPr>
              <a:t>2</a:t>
            </a:r>
            <a:r>
              <a:rPr lang="en-US" kern="0" dirty="0" smtClean="0">
                <a:sym typeface="Symbol"/>
              </a:rPr>
              <a:t> statistic is, the farther the observed counts are from the expected counts, and the stronger the evidence against the null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Simulation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11430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514350">
              <a:defRPr/>
            </a:pPr>
            <a:r>
              <a:rPr lang="en-US" sz="3200" kern="0" dirty="0" smtClean="0">
                <a:hlinkClick r:id="rId4"/>
              </a:rPr>
              <a:t>www.lock5stat.com/statkey</a:t>
            </a:r>
            <a:r>
              <a:rPr lang="en-US" sz="3200" kern="0" dirty="0" smtClean="0"/>
              <a:t> </a:t>
            </a:r>
            <a:endParaRPr lang="en-US" sz="3200" kern="0" noProof="0" dirty="0" smtClean="0"/>
          </a:p>
          <a:p>
            <a:pPr lvl="0" indent="-514350">
              <a:defRPr/>
            </a:pPr>
            <a:endParaRPr lang="en-US" sz="3200" kern="0" noProof="0" dirty="0" smtClean="0"/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38200"/>
            <a:ext cx="8523050" cy="5578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71746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9144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(</a:t>
            </a:r>
            <a:r>
              <a:rPr lang="el-GR" sz="4400" b="1" dirty="0">
                <a:solidFill>
                  <a:schemeClr val="tx2"/>
                </a:solidFill>
              </a:rPr>
              <a:t>χ</a:t>
            </a:r>
            <a:r>
              <a:rPr lang="en-US" sz="4400" b="1" baseline="30000" dirty="0" smtClean="0">
                <a:solidFill>
                  <a:schemeClr val="tx2"/>
                </a:solidFill>
                <a:sym typeface="Symbol"/>
              </a:rPr>
              <a:t>2</a:t>
            </a:r>
            <a:r>
              <a:rPr lang="en-US" sz="4400" b="1" dirty="0" smtClean="0">
                <a:solidFill>
                  <a:schemeClr val="tx2"/>
                </a:solidFill>
                <a:sym typeface="Symbol"/>
              </a:rPr>
              <a:t>)</a:t>
            </a:r>
            <a:r>
              <a:rPr lang="en-US" sz="4400" b="1" dirty="0" smtClean="0">
                <a:solidFill>
                  <a:schemeClr val="tx2"/>
                </a:solidFill>
              </a:rPr>
              <a:t> Distribution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11430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514350">
              <a:buFont typeface="Arial" pitchFamily="34" charset="0"/>
              <a:buChar char="•"/>
              <a:defRPr/>
            </a:pPr>
            <a:r>
              <a:rPr lang="en-US" sz="3200" kern="0" noProof="0" dirty="0" smtClean="0"/>
              <a:t>If each of the expected counts are at least 5, AND if the null hypothesis is true, then the </a:t>
            </a:r>
            <a:r>
              <a:rPr lang="en-US" sz="3200" dirty="0" err="1"/>
              <a:t>χ</a:t>
            </a:r>
            <a:r>
              <a:rPr lang="en-US" sz="3200" kern="0" baseline="30000" noProof="0" dirty="0" smtClean="0">
                <a:sym typeface="Symbol"/>
              </a:rPr>
              <a:t>2</a:t>
            </a:r>
            <a:r>
              <a:rPr lang="en-US" sz="3200" kern="0" noProof="0" dirty="0" smtClean="0"/>
              <a:t> statistic follows a </a:t>
            </a:r>
            <a:r>
              <a:rPr lang="en-US" sz="3200" dirty="0"/>
              <a:t>χ</a:t>
            </a:r>
            <a:r>
              <a:rPr lang="en-US" sz="3200" kern="0" baseline="30000" dirty="0" smtClean="0">
                <a:sym typeface="Symbol"/>
              </a:rPr>
              <a:t>2</a:t>
            </a:r>
            <a:r>
              <a:rPr lang="en-US" sz="3200" kern="0" dirty="0" smtClean="0">
                <a:sym typeface="Symbol"/>
              </a:rPr>
              <a:t> –distribution, with degrees of freedom equal to</a:t>
            </a:r>
          </a:p>
          <a:p>
            <a:pPr lvl="0" indent="-514350">
              <a:defRPr/>
            </a:pPr>
            <a:endParaRPr lang="en-US" sz="3200" kern="0" dirty="0" smtClean="0">
              <a:sym typeface="Symbol"/>
            </a:endParaRPr>
          </a:p>
          <a:p>
            <a:pPr lvl="0" indent="-514350" algn="ctr">
              <a:defRPr/>
            </a:pPr>
            <a:r>
              <a:rPr lang="en-US" sz="3200" kern="0" dirty="0" err="1" smtClean="0">
                <a:solidFill>
                  <a:srgbClr val="FF0000"/>
                </a:solidFill>
                <a:sym typeface="Symbol"/>
              </a:rPr>
              <a:t>df</a:t>
            </a:r>
            <a:r>
              <a:rPr lang="en-US" sz="3200" kern="0" dirty="0" smtClean="0">
                <a:solidFill>
                  <a:srgbClr val="FF0000"/>
                </a:solidFill>
                <a:sym typeface="Symbol"/>
              </a:rPr>
              <a:t> = number of categories – 1</a:t>
            </a:r>
          </a:p>
          <a:p>
            <a:pPr lvl="0" indent="-514350">
              <a:defRPr/>
            </a:pPr>
            <a:endParaRPr lang="en-US" sz="3200" kern="0" dirty="0" smtClean="0">
              <a:sym typeface="Symbol"/>
            </a:endParaRPr>
          </a:p>
          <a:p>
            <a:pPr lvl="0" indent="-514350">
              <a:buFont typeface="Arial" pitchFamily="34" charset="0"/>
              <a:buChar char="•"/>
              <a:defRPr/>
            </a:pPr>
            <a:r>
              <a:rPr lang="en-US" sz="3200" kern="0" noProof="0" dirty="0" smtClean="0"/>
              <a:t> Rock-Paper-Scissors: </a:t>
            </a:r>
          </a:p>
          <a:p>
            <a:pPr lvl="0" indent="-514350">
              <a:defRPr/>
            </a:pPr>
            <a:endParaRPr lang="en-US" sz="3200" kern="0" noProof="0" dirty="0" smtClean="0"/>
          </a:p>
          <a:p>
            <a:pPr lvl="0" indent="-514350" algn="ctr">
              <a:defRPr/>
            </a:pPr>
            <a:r>
              <a:rPr lang="en-US" sz="3200" kern="0" noProof="0" dirty="0" err="1" smtClean="0"/>
              <a:t>df</a:t>
            </a:r>
            <a:r>
              <a:rPr lang="en-US" sz="3200" kern="0" noProof="0" dirty="0" smtClean="0"/>
              <a:t> = 3 – 1 = 2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131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lot_zoom_png.png"/>
          <p:cNvPicPr>
            <a:picLocks noChangeAspect="1"/>
          </p:cNvPicPr>
          <p:nvPr/>
        </p:nvPicPr>
        <p:blipFill>
          <a:blip r:embed="rId4" cstate="print"/>
          <a:srcRect t="12007"/>
          <a:stretch>
            <a:fillRect/>
          </a:stretch>
        </p:blipFill>
        <p:spPr>
          <a:xfrm>
            <a:off x="609600" y="990600"/>
            <a:ext cx="7620000" cy="534650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381000"/>
            <a:ext cx="8153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Distribution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37705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153400" cy="1219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p-value using </a:t>
            </a:r>
            <a:r>
              <a:rPr lang="el-GR" sz="4400" b="1" dirty="0">
                <a:solidFill>
                  <a:schemeClr val="tx2"/>
                </a:solidFill>
              </a:rPr>
              <a:t>χ</a:t>
            </a:r>
            <a:r>
              <a:rPr lang="en-US" sz="4400" b="1" baseline="30000" dirty="0" smtClean="0">
                <a:solidFill>
                  <a:schemeClr val="tx2"/>
                </a:solidFill>
                <a:sym typeface="Symbol"/>
              </a:rPr>
              <a:t>2</a:t>
            </a:r>
            <a:r>
              <a:rPr lang="en-US" sz="4400" b="1" dirty="0" smtClean="0">
                <a:solidFill>
                  <a:schemeClr val="tx2"/>
                </a:solidFill>
                <a:sym typeface="Symbol"/>
              </a:rPr>
              <a:t> distribution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11430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514350">
              <a:defRPr/>
            </a:pPr>
            <a:r>
              <a:rPr lang="en-US" sz="3200" kern="0" dirty="0" smtClean="0">
                <a:hlinkClick r:id="rId4"/>
              </a:rPr>
              <a:t>www.lock5stat.com/statkey</a:t>
            </a:r>
            <a:r>
              <a:rPr lang="en-US" sz="3200" kern="0" dirty="0" smtClean="0"/>
              <a:t> </a:t>
            </a:r>
            <a:endParaRPr lang="en-US" sz="3200" kern="0" noProof="0" dirty="0" smtClean="0"/>
          </a:p>
          <a:p>
            <a:pPr lvl="0" indent="-514350">
              <a:defRPr/>
            </a:pPr>
            <a:endParaRPr lang="en-US" sz="3200" kern="0" noProof="0" dirty="0" smtClean="0"/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912707"/>
            <a:ext cx="8516007" cy="54880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11674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Goodness of Fit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524000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>
                <a:sym typeface="Symbol"/>
              </a:rPr>
              <a:t> A </a:t>
            </a:r>
            <a:r>
              <a:rPr lang="en-US" sz="3600" b="1" i="1" dirty="0" smtClean="0">
                <a:solidFill>
                  <a:srgbClr val="C00000"/>
                </a:solidFill>
                <a:sym typeface="Symbol"/>
              </a:rPr>
              <a:t> chi-square test for goodness of fit </a:t>
            </a:r>
            <a:r>
              <a:rPr lang="en-US" sz="3600" dirty="0" smtClean="0">
                <a:sym typeface="Symbol"/>
              </a:rPr>
              <a:t>tests whether the distribution of a categorical variable is the same as some null hypothesized distribution</a:t>
            </a:r>
          </a:p>
          <a:p>
            <a:pPr>
              <a:buFont typeface="Arial" pitchFamily="34" charset="0"/>
              <a:buChar char="•"/>
            </a:pPr>
            <a:endParaRPr lang="en-US" sz="3600" dirty="0" smtClean="0"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sym typeface="Symbol"/>
              </a:rPr>
              <a:t> The null hypothesized proportions for each category do not have to be the same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21918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95300" y="3810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Multiple Categories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304800" y="1219200"/>
            <a:ext cx="8077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So far, we’ve learned how to do inference for categorical variables with only two categories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Today, we’ll learn how to do hypothesis tests for categorical variables with multiple categories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1143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1143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98906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tx2"/>
                </a:solidFill>
              </a:rPr>
              <a:t>Chi-Square Test for Goodness of Fit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6106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2800" kern="0" noProof="0" dirty="0" smtClean="0"/>
              <a:t>State null hypothesized proportions for each category, </a:t>
            </a:r>
            <a:r>
              <a:rPr lang="en-US" sz="2800" i="1" kern="0" noProof="0" dirty="0" smtClean="0"/>
              <a:t>p</a:t>
            </a:r>
            <a:r>
              <a:rPr lang="en-US" sz="2800" i="1" kern="0" baseline="-25000" noProof="0" dirty="0" smtClean="0"/>
              <a:t>i</a:t>
            </a:r>
            <a:r>
              <a:rPr lang="en-US" sz="2800" kern="0" noProof="0" dirty="0" smtClean="0"/>
              <a:t>.  Alternative is that at least one of the proportions is different than specified in the null.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2800" kern="0" dirty="0" smtClean="0"/>
              <a:t>Calculate the expected counts for each cell as </a:t>
            </a:r>
            <a:r>
              <a:rPr lang="en-US" sz="2800" i="1" kern="0" dirty="0" err="1" smtClean="0"/>
              <a:t>np</a:t>
            </a:r>
            <a:r>
              <a:rPr lang="en-US" sz="2800" i="1" kern="0" baseline="-25000" dirty="0" err="1" smtClean="0"/>
              <a:t>i</a:t>
            </a:r>
            <a:r>
              <a:rPr lang="en-US" sz="2800" kern="0" baseline="-25000" dirty="0" smtClean="0"/>
              <a:t> </a:t>
            </a:r>
            <a:r>
              <a:rPr lang="en-US" sz="2800" kern="0" dirty="0" smtClean="0"/>
              <a:t>.  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2800" kern="0" noProof="0" dirty="0" smtClean="0"/>
              <a:t>Calculate the </a:t>
            </a:r>
            <a:r>
              <a:rPr lang="en-US" sz="2800" dirty="0"/>
              <a:t>χ</a:t>
            </a:r>
            <a:r>
              <a:rPr lang="en-US" sz="2800" kern="0" baseline="30000" dirty="0" smtClean="0">
                <a:sym typeface="Symbol"/>
              </a:rPr>
              <a:t>2</a:t>
            </a:r>
            <a:r>
              <a:rPr lang="en-US" sz="2800" kern="0" dirty="0" smtClean="0">
                <a:sym typeface="Symbol"/>
              </a:rPr>
              <a:t> statistic: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endParaRPr lang="en-US" sz="2800" kern="0" dirty="0" smtClean="0">
              <a:sym typeface="Symbol"/>
            </a:endParaRP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2800" kern="0" dirty="0" smtClean="0">
                <a:sym typeface="Symbol"/>
              </a:rPr>
              <a:t>Compute the p-value as the proportion above the </a:t>
            </a:r>
            <a:r>
              <a:rPr lang="en-US" sz="2800" dirty="0" smtClean="0"/>
              <a:t>χ</a:t>
            </a:r>
            <a:r>
              <a:rPr lang="en-US" sz="2800" kern="0" baseline="30000" dirty="0" smtClean="0">
                <a:sym typeface="Symbol"/>
              </a:rPr>
              <a:t>2</a:t>
            </a:r>
            <a:r>
              <a:rPr lang="en-US" sz="2800" kern="0" dirty="0" smtClean="0">
                <a:sym typeface="Symbol"/>
              </a:rPr>
              <a:t> statistic for either a randomization distribution or a </a:t>
            </a:r>
            <a:r>
              <a:rPr lang="en-US" sz="2800" dirty="0"/>
              <a:t>χ</a:t>
            </a:r>
            <a:r>
              <a:rPr lang="en-US" sz="2800" kern="0" baseline="30000" dirty="0" smtClean="0">
                <a:sym typeface="Symbol"/>
              </a:rPr>
              <a:t>2</a:t>
            </a:r>
            <a:r>
              <a:rPr lang="en-US" sz="2800" kern="0" dirty="0" smtClean="0">
                <a:sym typeface="Symbol"/>
              </a:rPr>
              <a:t> distribution with </a:t>
            </a:r>
            <a:r>
              <a:rPr lang="en-US" sz="2800" kern="0" dirty="0" err="1" smtClean="0">
                <a:sym typeface="Symbol"/>
              </a:rPr>
              <a:t>df</a:t>
            </a:r>
            <a:r>
              <a:rPr lang="en-US" sz="2800" kern="0" dirty="0" smtClean="0">
                <a:sym typeface="Symbol"/>
              </a:rPr>
              <a:t> = (# of categories – 1) if expected counts all &gt; 5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Symbol"/>
              </a:rPr>
              <a:t>Interpret </a:t>
            </a:r>
            <a:r>
              <a:rPr lang="en-US" sz="2800" kern="0" dirty="0" smtClean="0">
                <a:solidFill>
                  <a:srgbClr val="000000"/>
                </a:solidFill>
                <a:sym typeface="Symbol"/>
              </a:rPr>
              <a:t>the p-value in context.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4341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390767"/>
              </p:ext>
            </p:extLst>
          </p:nvPr>
        </p:nvGraphicFramePr>
        <p:xfrm>
          <a:off x="4495800" y="3048000"/>
          <a:ext cx="3937000" cy="965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name="Equation" r:id="rId5" imgW="1968480" imgH="482400" progId="Equation.DSMT4">
                  <p:embed/>
                </p:oleObj>
              </mc:Choice>
              <mc:Fallback>
                <p:oleObj name="Equation" r:id="rId5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048000"/>
                        <a:ext cx="3937000" cy="965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4528343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181600"/>
            <a:ext cx="807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Source: Mendel, Gregor. (1866). Versuche über Pflanzen-Hybriden. Verh. Naturforsch. Ver. Brünn 4: 3–47 (in English in 1901, Experiments in Plant Hybridization, J. R. Hortic. Soc. 26: 1–32)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31775" y="1295400"/>
            <a:ext cx="8759825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dirty="0" smtClean="0"/>
              <a:t> </a:t>
            </a:r>
            <a:r>
              <a:rPr lang="en-US" sz="3200" dirty="0" smtClean="0"/>
              <a:t>In 1866, </a:t>
            </a:r>
            <a:r>
              <a:rPr lang="en-US" sz="3200" dirty="0" err="1" smtClean="0"/>
              <a:t>Gregor</a:t>
            </a:r>
            <a:r>
              <a:rPr lang="en-US" sz="3200" dirty="0" smtClean="0"/>
              <a:t> Mendel, the “father of genetics” published the results of his experiments on peas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3200" dirty="0" smtClean="0"/>
              <a:t> He found that his experimental distribution of peas closely matched the theoretical distribution predicted by his theory of genetics (involving alleles, and dominant and recessive genes)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011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435204" name="Picture 4" descr="http://www.generationcp.org/mab/images/iwefuh8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219200"/>
            <a:ext cx="5553005" cy="4495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105400" y="1219200"/>
            <a:ext cx="373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Mate SSYY with </a:t>
            </a:r>
            <a:r>
              <a:rPr lang="en-US" sz="2400" dirty="0" err="1" smtClean="0"/>
              <a:t>ssyy</a:t>
            </a:r>
            <a:r>
              <a:rPr lang="en-US" sz="2400" dirty="0" smtClean="0"/>
              <a:t>:</a:t>
            </a:r>
          </a:p>
          <a:p>
            <a:pPr>
              <a:buFont typeface="Symbol"/>
              <a:buChar char="Þ"/>
            </a:pPr>
            <a:r>
              <a:rPr lang="en-US" sz="2400" dirty="0" smtClean="0"/>
              <a:t>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Generation: all Ss </a:t>
            </a:r>
            <a:r>
              <a:rPr lang="en-US" sz="2400" dirty="0" err="1" smtClean="0"/>
              <a:t>Yy</a:t>
            </a:r>
            <a:endParaRPr lang="en-US" sz="2400" dirty="0" smtClean="0"/>
          </a:p>
          <a:p>
            <a:pPr>
              <a:buFont typeface="Symbol"/>
              <a:buChar char="Þ"/>
            </a:pPr>
            <a:endParaRPr lang="en-US" sz="2400" dirty="0" smtClean="0"/>
          </a:p>
          <a:p>
            <a:pPr lvl="1"/>
            <a:r>
              <a:rPr lang="en-US" sz="2400" dirty="0" smtClean="0"/>
              <a:t>Mate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Generation:</a:t>
            </a:r>
          </a:p>
          <a:p>
            <a:pPr lvl="1"/>
            <a:r>
              <a:rPr lang="en-US" sz="2400" dirty="0" smtClean="0">
                <a:sym typeface="Symbol"/>
              </a:rPr>
              <a:t>=&gt; 2</a:t>
            </a:r>
            <a:r>
              <a:rPr lang="en-US" sz="2400" baseline="30000" dirty="0" smtClean="0">
                <a:sym typeface="Symbol"/>
              </a:rPr>
              <a:t>nd</a:t>
            </a:r>
            <a:r>
              <a:rPr lang="en-US" sz="2400" dirty="0" smtClean="0"/>
              <a:t> Generation</a:t>
            </a:r>
          </a:p>
          <a:p>
            <a:endParaRPr lang="en-US" dirty="0" smtClean="0"/>
          </a:p>
          <a:p>
            <a:r>
              <a:rPr lang="en-US" sz="2400" dirty="0" smtClean="0">
                <a:sym typeface="Wingdings" pitchFamily="2" charset="2"/>
              </a:rPr>
              <a:t> </a:t>
            </a:r>
            <a:r>
              <a:rPr lang="en-US" sz="2400" dirty="0" smtClean="0"/>
              <a:t>Second Generation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5562600"/>
            <a:ext cx="2667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S, Y: Dominant</a:t>
            </a:r>
          </a:p>
          <a:p>
            <a:r>
              <a:rPr lang="en-US" sz="2400" dirty="0" smtClean="0"/>
              <a:t>s, y: Recessive</a:t>
            </a:r>
            <a:endParaRPr lang="en-US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400040" y="4191000"/>
          <a:ext cx="328676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458"/>
                <a:gridCol w="140030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Phenotype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Theoretical Proportion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Round, Yellow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Round, Green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Wrinkled,</a:t>
                      </a:r>
                      <a:r>
                        <a:rPr lang="en-US" baseline="0" dirty="0" smtClean="0"/>
                        <a:t> Yellow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Wrinkled, Green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167818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447800" y="1295400"/>
          <a:ext cx="5977445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243"/>
                <a:gridCol w="1867535"/>
                <a:gridCol w="16576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Phenotype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Theoretical</a:t>
                      </a:r>
                    </a:p>
                    <a:p>
                      <a:pPr algn="ctr"/>
                      <a:r>
                        <a:rPr lang="en-US" sz="2400" dirty="0" smtClean="0"/>
                        <a:t>Proportion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Observed</a:t>
                      </a:r>
                    </a:p>
                    <a:p>
                      <a:pPr algn="ctr"/>
                      <a:r>
                        <a:rPr lang="en-US" sz="2400" dirty="0" smtClean="0"/>
                        <a:t>Counts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Round, Yellow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315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Round, Green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Wrinkled,</a:t>
                      </a:r>
                      <a:r>
                        <a:rPr lang="en-US" sz="2400" baseline="0" dirty="0" smtClean="0"/>
                        <a:t> Yellow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Wrinkled, Green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32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3400" y="415129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Let’s test this data against the null hypothesis of each </a:t>
            </a:r>
            <a:r>
              <a:rPr lang="en-US" sz="2800" i="1" dirty="0" smtClean="0"/>
              <a:t>p</a:t>
            </a:r>
            <a:r>
              <a:rPr lang="en-US" sz="2800" i="1" baseline="-25000" dirty="0" smtClean="0"/>
              <a:t>i</a:t>
            </a:r>
            <a:r>
              <a:rPr lang="en-US" sz="2800" i="1" dirty="0" smtClean="0"/>
              <a:t> </a:t>
            </a:r>
            <a:r>
              <a:rPr lang="en-US" sz="2800" dirty="0" smtClean="0"/>
              <a:t>equal to the theoretical value, based on genetics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143000" y="5410200"/>
          <a:ext cx="6515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5" name="Equation" r:id="rId5" imgW="2895480" imgH="406080" progId="Equation.DSMT4">
                  <p:embed/>
                </p:oleObj>
              </mc:Choice>
              <mc:Fallback>
                <p:oleObj name="Equation" r:id="rId5" imgW="289548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410200"/>
                        <a:ext cx="65151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4641283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048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29650"/>
              </p:ext>
            </p:extLst>
          </p:nvPr>
        </p:nvGraphicFramePr>
        <p:xfrm>
          <a:off x="609600" y="1219200"/>
          <a:ext cx="7737415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9147"/>
                <a:gridCol w="1104269"/>
                <a:gridCol w="1583944"/>
                <a:gridCol w="29800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Phenotype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Null p</a:t>
                      </a:r>
                      <a:r>
                        <a:rPr lang="en-US" sz="2400" baseline="-25000" dirty="0" smtClean="0"/>
                        <a:t>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Observed</a:t>
                      </a:r>
                    </a:p>
                    <a:p>
                      <a:pPr algn="ctr"/>
                      <a:r>
                        <a:rPr lang="en-US" sz="2400" dirty="0" smtClean="0"/>
                        <a:t>Counts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Expected</a:t>
                      </a:r>
                      <a:r>
                        <a:rPr lang="en-US" sz="2400" baseline="0" dirty="0" smtClean="0"/>
                        <a:t> Counts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Round, Yellow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Round, Green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Wrinkled,</a:t>
                      </a:r>
                      <a:r>
                        <a:rPr lang="en-US" sz="2000" baseline="0" dirty="0" smtClean="0"/>
                        <a:t> Yellow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Wrinkled, Green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1/16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549943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1534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/>
              <a:t>χ</a:t>
            </a:r>
            <a:r>
              <a:rPr lang="en-US" sz="2800" baseline="30000" dirty="0" smtClean="0">
                <a:sym typeface="Symbol"/>
              </a:rPr>
              <a:t>2 </a:t>
            </a:r>
            <a:r>
              <a:rPr lang="en-US" sz="2800" baseline="-250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= 0.47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Two options:</a:t>
            </a:r>
          </a:p>
          <a:p>
            <a:pPr marL="914400" lvl="1" indent="-457200">
              <a:buClr>
                <a:schemeClr val="accent2"/>
              </a:buClr>
              <a:buSzPct val="70000"/>
              <a:buFont typeface="Courier New" pitchFamily="49" charset="0"/>
              <a:buChar char="o"/>
            </a:pPr>
            <a:r>
              <a:rPr lang="en-US" sz="2800" dirty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Simulate a randomization distribution</a:t>
            </a:r>
          </a:p>
          <a:p>
            <a:pPr marL="914400" lvl="1" indent="-457200">
              <a:buClr>
                <a:schemeClr val="accent2"/>
              </a:buClr>
              <a:buSzPct val="70000"/>
              <a:buFont typeface="Courier New" pitchFamily="49" charset="0"/>
              <a:buChar char="o"/>
            </a:pPr>
            <a:r>
              <a:rPr lang="en-US" sz="2800" dirty="0">
                <a:sym typeface="Symbol"/>
              </a:rPr>
              <a:t> </a:t>
            </a:r>
            <a:r>
              <a:rPr lang="en-US" sz="2800" dirty="0" smtClean="0"/>
              <a:t>Compare to a </a:t>
            </a:r>
            <a:r>
              <a:rPr lang="en-US" sz="2800" dirty="0"/>
              <a:t>χ</a:t>
            </a:r>
            <a:r>
              <a:rPr lang="en-US" sz="2800" baseline="30000" dirty="0" smtClean="0">
                <a:sym typeface="Symbol"/>
              </a:rPr>
              <a:t>2</a:t>
            </a:r>
            <a:r>
              <a:rPr lang="en-US" sz="2800" dirty="0" smtClean="0">
                <a:sym typeface="Symbol"/>
              </a:rPr>
              <a:t> distribution with 4 – 1 = 3 </a:t>
            </a:r>
            <a:r>
              <a:rPr lang="en-US" sz="2800" dirty="0" err="1" smtClean="0">
                <a:sym typeface="Symbol"/>
              </a:rPr>
              <a:t>df</a:t>
            </a:r>
            <a:endParaRPr lang="en-US" sz="3200" dirty="0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4" y="2971800"/>
            <a:ext cx="5228166" cy="337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971800"/>
            <a:ext cx="4316682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26307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Mendel’s Pea Experiment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1800" y="13716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</a:rPr>
              <a:t>p-value </a:t>
            </a:r>
            <a:r>
              <a:rPr lang="en-US" sz="3200" dirty="0">
                <a:solidFill>
                  <a:schemeClr val="accent2"/>
                </a:solidFill>
                <a:sym typeface="Symbol"/>
              </a:rPr>
              <a:t>=</a:t>
            </a:r>
            <a:r>
              <a:rPr lang="en-US" sz="3200" dirty="0" smtClean="0">
                <a:solidFill>
                  <a:schemeClr val="accent2"/>
                </a:solidFill>
              </a:rPr>
              <a:t> 0.925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981200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Does this prove Mendel’s theory of genetics?  Or at least prove that his theoretical proportions for pea phenotypes were correct?</a:t>
            </a:r>
          </a:p>
          <a:p>
            <a:endParaRPr lang="en-US" sz="3200" dirty="0" smtClean="0"/>
          </a:p>
          <a:p>
            <a:pPr marL="514350" indent="-514350">
              <a:buClr>
                <a:schemeClr val="accent1"/>
              </a:buClr>
              <a:buFont typeface="+mj-lt"/>
              <a:buAutoNum type="alphaLcParenR"/>
            </a:pPr>
            <a:r>
              <a:rPr lang="en-US" sz="3200" dirty="0" smtClean="0"/>
              <a:t>Yes</a:t>
            </a:r>
          </a:p>
          <a:p>
            <a:pPr marL="514350" indent="-514350">
              <a:buClr>
                <a:schemeClr val="accent1"/>
              </a:buClr>
              <a:buFont typeface="+mj-lt"/>
              <a:buAutoNum type="alphaLcParenR"/>
            </a:pPr>
            <a:r>
              <a:rPr lang="en-US" sz="3200" dirty="0" smtClean="0"/>
              <a:t>No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89978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Chi-Square Goodness of 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066800"/>
            <a:ext cx="8534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You just learned about a chi-square goodness of fit test, which compares a single categorical variable to null hypothesized proportions for each category: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Find expected (if H</a:t>
            </a:r>
            <a:r>
              <a:rPr lang="en-US" sz="3000" baseline="-25000" dirty="0" smtClean="0"/>
              <a:t>0</a:t>
            </a:r>
            <a:r>
              <a:rPr lang="en-US" sz="3000" dirty="0" smtClean="0"/>
              <a:t> true) counts for each cell: </a:t>
            </a:r>
            <a:r>
              <a:rPr lang="en-US" sz="3000" i="1" dirty="0" err="1" smtClean="0"/>
              <a:t>np</a:t>
            </a:r>
            <a:r>
              <a:rPr lang="en-US" sz="3000" i="1" baseline="-25000" dirty="0" err="1" smtClean="0"/>
              <a:t>i</a:t>
            </a:r>
            <a:endParaRPr lang="en-US" sz="3000" i="1" baseline="-25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Compute χ</a:t>
            </a:r>
            <a:r>
              <a:rPr lang="en-US" sz="3000" baseline="30000" dirty="0" smtClean="0">
                <a:sym typeface="Symbol"/>
              </a:rPr>
              <a:t>2 </a:t>
            </a:r>
            <a:r>
              <a:rPr lang="en-US" sz="3000" dirty="0" smtClean="0"/>
              <a:t>statistic to measure how far observed counts are from expected: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sz="3000" dirty="0" smtClean="0"/>
              <a:t>Compare χ</a:t>
            </a:r>
            <a:r>
              <a:rPr lang="en-US" sz="3000" baseline="30000" dirty="0" smtClean="0">
                <a:sym typeface="Symbol"/>
              </a:rPr>
              <a:t>2</a:t>
            </a:r>
            <a:r>
              <a:rPr lang="en-US" sz="3000" dirty="0">
                <a:sym typeface="Symbol"/>
              </a:rPr>
              <a:t> </a:t>
            </a:r>
            <a:r>
              <a:rPr lang="en-US" sz="3000" dirty="0" smtClean="0">
                <a:sym typeface="Symbol"/>
              </a:rPr>
              <a:t>statistic to </a:t>
            </a:r>
            <a:r>
              <a:rPr lang="en-US" sz="3000" dirty="0" smtClean="0"/>
              <a:t>χ</a:t>
            </a:r>
            <a:r>
              <a:rPr lang="en-US" sz="3000" baseline="30000" dirty="0" smtClean="0">
                <a:sym typeface="Symbol"/>
              </a:rPr>
              <a:t>2</a:t>
            </a:r>
            <a:r>
              <a:rPr lang="en-US" sz="3000" dirty="0" smtClean="0">
                <a:sym typeface="Symbol"/>
              </a:rPr>
              <a:t> distribution with (</a:t>
            </a:r>
            <a:r>
              <a:rPr lang="en-US" sz="3000" dirty="0" err="1" smtClean="0">
                <a:sym typeface="Symbol"/>
              </a:rPr>
              <a:t>df</a:t>
            </a:r>
            <a:r>
              <a:rPr lang="en-US" sz="3000" dirty="0" smtClean="0">
                <a:sym typeface="Symbol"/>
              </a:rPr>
              <a:t> = # categories – 1) or randomization distribution to find upper-tailed p-value</a:t>
            </a:r>
            <a:endParaRPr lang="en-US" sz="3000" dirty="0" smtClean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9268063"/>
              </p:ext>
            </p:extLst>
          </p:nvPr>
        </p:nvGraphicFramePr>
        <p:xfrm>
          <a:off x="4800600" y="3962400"/>
          <a:ext cx="363220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3" imgW="1955800" imgH="508000" progId="Equation.DSMT4">
                  <p:embed/>
                </p:oleObj>
              </mc:Choice>
              <mc:Fallback>
                <p:oleObj name="Equation" r:id="rId3" imgW="1955800" imgH="508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962400"/>
                        <a:ext cx="3632200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8756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ADHD or Just Young?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British Columbia, Canada, the cutoff date for entering school in any year is December 31</a:t>
            </a:r>
            <a:r>
              <a:rPr lang="en-US" baseline="30000" dirty="0" smtClean="0"/>
              <a:t>st</a:t>
            </a:r>
            <a:r>
              <a:rPr lang="en-US" dirty="0" smtClean="0"/>
              <a:t>, so those born late in the year are younger than those born early in the year</a:t>
            </a:r>
          </a:p>
          <a:p>
            <a:r>
              <a:rPr lang="en-US" dirty="0" smtClean="0"/>
              <a:t>Are children born late in the year (younger than their peers) more likely to be diagnosed with ADHD?</a:t>
            </a:r>
          </a:p>
          <a:p>
            <a:r>
              <a:rPr lang="en-US" dirty="0" smtClean="0"/>
              <a:t>Study on 937,943 children 6-12 years old in British Columbia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599093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aseline="30000" dirty="0"/>
              <a:t>Morrow, R., et. al., “Influence of relative age on diagnosis and treatment of attention-deficit/hyperactivity disorder </a:t>
            </a:r>
            <a:r>
              <a:rPr lang="en-US" sz="2800" baseline="30000" dirty="0" smtClean="0"/>
              <a:t>in children</a:t>
            </a:r>
            <a:r>
              <a:rPr lang="en-US" sz="2800" baseline="30000" dirty="0"/>
              <a:t>,” Canadian Medical Association Journal, April 17, 2012; 184(7): 755-762.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670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ADHD or Just Young? (BOYS)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849502"/>
              </p:ext>
            </p:extLst>
          </p:nvPr>
        </p:nvGraphicFramePr>
        <p:xfrm>
          <a:off x="685800" y="1173481"/>
          <a:ext cx="3581400" cy="3017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Birth Date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Proportion of Births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Jan-Mar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0.244</a:t>
                      </a:r>
                      <a:endParaRPr lang="en-US" sz="28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Apr-Jun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0.258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Jul-Sep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0.257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Oct-Dec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0.241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637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95300" y="228600"/>
            <a:ext cx="8343900" cy="17526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Rock-Paper-Scissors </a:t>
            </a:r>
            <a:r>
              <a:rPr lang="en-US" sz="4000" b="1" dirty="0" smtClean="0">
                <a:solidFill>
                  <a:schemeClr val="tx2"/>
                </a:solidFill>
              </a:rPr>
              <a:t>(</a:t>
            </a:r>
            <a:r>
              <a:rPr lang="en-US" sz="4000" b="1" dirty="0" err="1" smtClean="0">
                <a:solidFill>
                  <a:schemeClr val="tx2"/>
                </a:solidFill>
              </a:rPr>
              <a:t>Roshambo</a:t>
            </a:r>
            <a:r>
              <a:rPr lang="en-US" sz="4000" b="1" dirty="0" smtClean="0">
                <a:solidFill>
                  <a:schemeClr val="tx2"/>
                </a:solidFill>
              </a:rPr>
              <a:t>)</a:t>
            </a:r>
            <a:endParaRPr lang="en-US" sz="3600" b="1" dirty="0">
              <a:solidFill>
                <a:schemeClr val="tx2"/>
              </a:solidFill>
            </a:endParaRPr>
          </a:p>
        </p:txBody>
      </p:sp>
      <p:pic>
        <p:nvPicPr>
          <p:cNvPr id="382978" name="Picture 2" descr="Rock paper scisso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905000"/>
            <a:ext cx="4343400" cy="347472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68260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ADHD or Just Young? (BOYS)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168617"/>
              </p:ext>
            </p:extLst>
          </p:nvPr>
        </p:nvGraphicFramePr>
        <p:xfrm>
          <a:off x="381000" y="1066800"/>
          <a:ext cx="8458200" cy="2895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752"/>
                <a:gridCol w="1714865"/>
                <a:gridCol w="1566333"/>
                <a:gridCol w="1644650"/>
                <a:gridCol w="187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Birth Date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Proportion of Births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ADHD</a:t>
                      </a:r>
                      <a:r>
                        <a:rPr lang="en-US" sz="2400" b="0" baseline="0" dirty="0" smtClean="0"/>
                        <a:t> Diagnoses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Expected Counts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Contribution to χ</a:t>
                      </a:r>
                      <a:r>
                        <a:rPr lang="en-US" sz="2400" b="0" baseline="30000" dirty="0" smtClean="0"/>
                        <a:t>2</a:t>
                      </a:r>
                      <a:r>
                        <a:rPr lang="en-US" sz="2400" b="0" dirty="0" smtClean="0"/>
                        <a:t> </a:t>
                      </a:r>
                      <a:endParaRPr lang="en-US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Jan-Mar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6880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Apr-Jun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7982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Jul-Sep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9161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Oct-Dec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8945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http://www.school-clipart.com/school_clipart_images/pencil_touching_lead_to_paper_0515-1007-2718-0955_SM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838200" cy="81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381000" y="1905000"/>
            <a:ext cx="8458200" cy="457200"/>
          </a:xfrm>
          <a:prstGeom prst="roundRect">
            <a:avLst/>
          </a:prstGeom>
          <a:noFill/>
          <a:ln w="3048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70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914400"/>
            <a:ext cx="6646710" cy="36702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ADHD or Just Young (Boys)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0"/>
            <a:ext cx="8991600" cy="297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Chalkduster"/>
                <a:cs typeface="Chalkduster"/>
              </a:rPr>
              <a:t>W</a:t>
            </a:r>
            <a:r>
              <a:rPr lang="en-US" sz="2800" dirty="0" smtClean="0">
                <a:latin typeface="Chalkduster"/>
                <a:cs typeface="Chalkduster"/>
              </a:rPr>
              <a:t>e have VERY (!!!) strong evidence that boys who are born later in the year, and so are younger than their classmates, are more likely to be diagnosed with ADHD.</a:t>
            </a:r>
            <a:endParaRPr lang="en-US" sz="2800" dirty="0">
              <a:latin typeface="Chalkduster"/>
              <a:cs typeface="Chalkdus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0200" y="28194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p-value ≈ 0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07114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ADHD or Just Young? (Girls)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264803"/>
              </p:ext>
            </p:extLst>
          </p:nvPr>
        </p:nvGraphicFramePr>
        <p:xfrm>
          <a:off x="1828800" y="2895600"/>
          <a:ext cx="5486400" cy="3017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0574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Birth Date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Proportion of Births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ADHD</a:t>
                      </a:r>
                      <a:r>
                        <a:rPr lang="en-US" sz="2800" baseline="0" dirty="0" smtClean="0"/>
                        <a:t> Diagnoses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Jan-Mar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1960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Apr-Jun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2358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Jul-Sep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0.257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2859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Oct-Dec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0.242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2904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1752" y="1066800"/>
            <a:ext cx="8613648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Want more practice?  </a:t>
            </a:r>
          </a:p>
          <a:p>
            <a:r>
              <a:rPr lang="en-US" dirty="0" smtClean="0"/>
              <a:t>Here is the data for girls.  (χ</a:t>
            </a:r>
            <a:r>
              <a:rPr lang="en-US" baseline="30000" dirty="0" smtClean="0"/>
              <a:t>2</a:t>
            </a:r>
            <a:r>
              <a:rPr lang="en-US" dirty="0" smtClean="0"/>
              <a:t> = 236.8)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58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7391400" cy="3124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Testing for an Association between Two Categorical Variables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904600"/>
            <a:ext cx="815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Cooper Black" pitchFamily="18" charset="0"/>
              </a:rPr>
              <a:t>Kari Lock Morgan</a:t>
            </a:r>
            <a:endParaRPr lang="en-US" sz="3000" b="1" dirty="0">
              <a:solidFill>
                <a:prstClr val="black"/>
              </a:solidFill>
              <a:latin typeface="Cooper Black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7.2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578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Chi-Square Goodness of 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8534400" cy="5334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In the last section, a chi-square goodness of fit test, which compares a single categorical variable to null hypothesized proportions for each category: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Observed counts from data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Find expected (if 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true) counts for each cell</a:t>
            </a:r>
            <a:endParaRPr lang="en-US" sz="2800" i="1" baseline="-25000" dirty="0" smtClean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Compute χ</a:t>
            </a:r>
            <a:r>
              <a:rPr lang="en-US" sz="2800" baseline="30000" dirty="0" smtClean="0">
                <a:sym typeface="Symbol"/>
              </a:rPr>
              <a:t>2 </a:t>
            </a:r>
            <a:r>
              <a:rPr lang="en-US" sz="2800" dirty="0" smtClean="0"/>
              <a:t>statistic to measure how far observed counts are from expected:</a:t>
            </a: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/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Compare χ</a:t>
            </a:r>
            <a:r>
              <a:rPr lang="en-US" sz="2800" baseline="30000" dirty="0" smtClean="0">
                <a:sym typeface="Symbol"/>
              </a:rPr>
              <a:t>2</a:t>
            </a:r>
            <a:r>
              <a:rPr lang="en-US" sz="2800" dirty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statistic to </a:t>
            </a:r>
            <a:r>
              <a:rPr lang="en-US" sz="2800" dirty="0" smtClean="0"/>
              <a:t>χ</a:t>
            </a:r>
            <a:r>
              <a:rPr lang="en-US" sz="2800" baseline="30000" dirty="0" smtClean="0">
                <a:sym typeface="Symbol"/>
              </a:rPr>
              <a:t>2</a:t>
            </a:r>
            <a:r>
              <a:rPr lang="en-US" sz="2800" dirty="0" smtClean="0">
                <a:sym typeface="Symbol"/>
              </a:rPr>
              <a:t> distribution to find upper-tailed p-value</a:t>
            </a:r>
            <a:endParaRPr lang="en-US" sz="2800" dirty="0" smtClean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1951260"/>
              </p:ext>
            </p:extLst>
          </p:nvPr>
        </p:nvGraphicFramePr>
        <p:xfrm>
          <a:off x="2743200" y="4267200"/>
          <a:ext cx="363220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Equation" r:id="rId3" imgW="1955800" imgH="508000" progId="Equation.DSMT4">
                  <p:embed/>
                </p:oleObj>
              </mc:Choice>
              <mc:Fallback>
                <p:oleObj name="Equation" r:id="rId3" imgW="1955800" imgH="508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267200"/>
                        <a:ext cx="3632200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8037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Two Categorical Variables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914400"/>
            <a:ext cx="86106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US" sz="3600" dirty="0" smtClean="0"/>
              <a:t> </a:t>
            </a:r>
            <a:r>
              <a:rPr lang="en-US" sz="3200" dirty="0" smtClean="0"/>
              <a:t>The statistics behind a </a:t>
            </a:r>
            <a:r>
              <a:rPr lang="en-US" sz="3200" dirty="0"/>
              <a:t>χ</a:t>
            </a:r>
            <a:r>
              <a:rPr lang="en-US" sz="3200" baseline="30000" dirty="0" smtClean="0">
                <a:sym typeface="Symbol"/>
              </a:rPr>
              <a:t>2</a:t>
            </a:r>
            <a:r>
              <a:rPr lang="en-US" sz="3200" dirty="0" smtClean="0">
                <a:sym typeface="Symbol"/>
              </a:rPr>
              <a:t> test easily extends to two categorical variables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US" sz="3200" dirty="0" smtClean="0">
                <a:sym typeface="Symbol"/>
              </a:rPr>
              <a:t> A </a:t>
            </a:r>
            <a:r>
              <a:rPr lang="en-US" sz="3200" dirty="0">
                <a:solidFill>
                  <a:schemeClr val="tx2"/>
                </a:solidFill>
              </a:rPr>
              <a:t>χ</a:t>
            </a:r>
            <a:r>
              <a:rPr lang="en-US" sz="3200" b="1" i="1" baseline="30000" dirty="0" smtClean="0">
                <a:solidFill>
                  <a:srgbClr val="C00000"/>
                </a:solidFill>
                <a:sym typeface="Symbol"/>
              </a:rPr>
              <a:t>2</a:t>
            </a:r>
            <a:r>
              <a:rPr lang="en-US" sz="3200" b="1" i="1" dirty="0" smtClean="0">
                <a:solidFill>
                  <a:srgbClr val="C00000"/>
                </a:solidFill>
                <a:sym typeface="Symbol"/>
              </a:rPr>
              <a:t> test for association </a:t>
            </a:r>
            <a:r>
              <a:rPr lang="en-US" sz="3200" dirty="0" smtClean="0">
                <a:sym typeface="Symbol"/>
              </a:rPr>
              <a:t>(often called a </a:t>
            </a:r>
            <a:r>
              <a:rPr lang="en-US" sz="3200" dirty="0"/>
              <a:t>χ</a:t>
            </a:r>
            <a:r>
              <a:rPr lang="en-US" sz="3200" baseline="30000" dirty="0" smtClean="0">
                <a:sym typeface="Symbol"/>
              </a:rPr>
              <a:t>2</a:t>
            </a:r>
            <a:r>
              <a:rPr lang="en-US" sz="3200" dirty="0" smtClean="0">
                <a:sym typeface="Symbol"/>
              </a:rPr>
              <a:t> test for independence) tests for an association between two categorical variables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US" sz="3200" dirty="0">
                <a:sym typeface="Symbol"/>
              </a:rPr>
              <a:t> </a:t>
            </a:r>
            <a:r>
              <a:rPr lang="en-US" sz="3200" dirty="0" smtClean="0">
                <a:sym typeface="Symbol"/>
              </a:rPr>
              <a:t>Everything is the same as a chi-square goodness-of-fit test, except: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ym typeface="Symbol"/>
              </a:rPr>
              <a:t> The hypotheses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The expected counts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>
                <a:sym typeface="Symbol"/>
              </a:rPr>
              <a:t> D</a:t>
            </a:r>
            <a:r>
              <a:rPr lang="en-US" sz="2800" dirty="0" smtClean="0">
                <a:sym typeface="Symbol"/>
              </a:rPr>
              <a:t>egrees of freedom for the </a:t>
            </a:r>
            <a:r>
              <a:rPr lang="en-US" sz="2800" dirty="0" smtClean="0"/>
              <a:t>χ</a:t>
            </a:r>
            <a:r>
              <a:rPr lang="en-US" sz="2800" baseline="30000" dirty="0" smtClean="0">
                <a:sym typeface="Symbol"/>
              </a:rPr>
              <a:t>2</a:t>
            </a:r>
            <a:r>
              <a:rPr lang="en-US" sz="2800" dirty="0" smtClean="0">
                <a:sym typeface="Symbol"/>
              </a:rPr>
              <a:t>-distribution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703722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Award Preference &amp; SAT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371600"/>
            <a:ext cx="8229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 smtClean="0"/>
              <a:t>The data in </a:t>
            </a:r>
            <a:r>
              <a:rPr lang="en-US" sz="3600" b="1" dirty="0" err="1" smtClean="0"/>
              <a:t>StudentSurvey</a:t>
            </a:r>
            <a:r>
              <a:rPr lang="en-US" sz="3600" dirty="0" smtClean="0"/>
              <a:t> includes two categorical variables:</a:t>
            </a:r>
          </a:p>
          <a:p>
            <a:pPr marL="2057400" indent="-2057400"/>
            <a:r>
              <a:rPr lang="en-US" sz="3600" dirty="0"/>
              <a:t> </a:t>
            </a:r>
            <a:r>
              <a:rPr lang="en-US" sz="3600" dirty="0" smtClean="0"/>
              <a:t>       </a:t>
            </a:r>
            <a:r>
              <a:rPr lang="en-US" sz="3600" i="1" dirty="0" smtClean="0"/>
              <a:t>Award</a:t>
            </a:r>
            <a:r>
              <a:rPr lang="en-US" sz="3600" dirty="0" smtClean="0"/>
              <a:t> = Academy, Nobel, or Olympic </a:t>
            </a:r>
          </a:p>
          <a:p>
            <a:r>
              <a:rPr lang="en-US" sz="3600" i="1" dirty="0" err="1" smtClean="0"/>
              <a:t>HigherSAT</a:t>
            </a:r>
            <a:r>
              <a:rPr lang="en-US" sz="3600" dirty="0" smtClean="0"/>
              <a:t> = Math or Verbal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</a:t>
            </a:r>
          </a:p>
          <a:p>
            <a:r>
              <a:rPr lang="en-US" sz="3600" dirty="0" smtClean="0"/>
              <a:t>Do you think there is a relationship between the award preference and which SAT is higher?   If so, in what way? </a:t>
            </a:r>
          </a:p>
        </p:txBody>
      </p:sp>
      <p:pic>
        <p:nvPicPr>
          <p:cNvPr id="7" name="Picture 2" descr="http://www.isaac-online.org/cgi-bin/symbol.cgi/committeediscu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84855"/>
            <a:ext cx="1047750" cy="57150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69689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>
                <a:solidFill>
                  <a:schemeClr val="tx2"/>
                </a:solidFill>
              </a:rPr>
              <a:t>Award Preference &amp; SAT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3880"/>
              </p:ext>
            </p:extLst>
          </p:nvPr>
        </p:nvGraphicFramePr>
        <p:xfrm>
          <a:off x="381000" y="1301262"/>
          <a:ext cx="838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600200"/>
                <a:gridCol w="1600200"/>
                <a:gridCol w="2053390"/>
                <a:gridCol w="1147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</a:rPr>
                        <a:t>HigherSAT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Academy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Olympic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Verbal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3968115"/>
            <a:ext cx="8686800" cy="984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: Award preference is not associated with which SAT is higher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 : </a:t>
            </a:r>
            <a:r>
              <a:rPr lang="en-US" sz="2400" dirty="0"/>
              <a:t>Award preference is </a:t>
            </a:r>
            <a:r>
              <a:rPr lang="en-US" sz="2400" dirty="0" smtClean="0"/>
              <a:t> </a:t>
            </a:r>
            <a:r>
              <a:rPr lang="en-US" sz="2400" dirty="0"/>
              <a:t>associated </a:t>
            </a:r>
            <a:r>
              <a:rPr lang="en-US" sz="2400" dirty="0" smtClean="0"/>
              <a:t>with which </a:t>
            </a:r>
            <a:r>
              <a:rPr lang="en-US" sz="2400" dirty="0"/>
              <a:t>SAT is </a:t>
            </a:r>
            <a:r>
              <a:rPr lang="en-US" sz="2400" dirty="0" smtClean="0"/>
              <a:t>higher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55575" y="3276600"/>
            <a:ext cx="875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 are summarized with a 2×3 table for a sample of size </a:t>
            </a:r>
            <a:r>
              <a:rPr lang="en-US" sz="2400" i="1" dirty="0" smtClean="0"/>
              <a:t>n</a:t>
            </a:r>
            <a:r>
              <a:rPr lang="en-US" sz="2400" dirty="0" smtClean="0"/>
              <a:t>=355.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51054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90763" indent="-2290763"/>
            <a:r>
              <a:rPr lang="en-US" sz="2800" dirty="0" smtClean="0"/>
              <a:t>If 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is true </a:t>
            </a:r>
            <a:r>
              <a:rPr lang="en-US" sz="2800" dirty="0" smtClean="0">
                <a:latin typeface="Cambria"/>
              </a:rPr>
              <a:t>⟹ The award distribution is expected to be the same in each row. 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00184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1524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Expected Counts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11" name="Picture 2" descr="http://www.school-clipart.com/school_clipart_images/pencil_touching_lead_to_paper_0515-1007-2718-0955_SM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838200" cy="81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583072"/>
              </p:ext>
            </p:extLst>
          </p:nvPr>
        </p:nvGraphicFramePr>
        <p:xfrm>
          <a:off x="286460" y="2286000"/>
          <a:ext cx="838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600200"/>
                <a:gridCol w="1600200"/>
                <a:gridCol w="2053390"/>
                <a:gridCol w="1147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</a:rPr>
                        <a:t>HigherSAT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Academy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Olympic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Verbal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5486400"/>
            <a:ext cx="8749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</a:rPr>
              <a:t>Note: </a:t>
            </a:r>
            <a:r>
              <a:rPr lang="en-US" sz="2400" dirty="0" smtClean="0">
                <a:solidFill>
                  <a:prstClr val="black"/>
                </a:solidFill>
              </a:rPr>
              <a:t>The expected counts maintain </a:t>
            </a:r>
            <a:r>
              <a:rPr lang="en-US" sz="2400" dirty="0">
                <a:solidFill>
                  <a:prstClr val="black"/>
                </a:solidFill>
              </a:rPr>
              <a:t>row and column totals, but </a:t>
            </a:r>
            <a:r>
              <a:rPr lang="en-US" sz="2400" dirty="0" smtClean="0">
                <a:solidFill>
                  <a:prstClr val="black"/>
                </a:solidFill>
              </a:rPr>
              <a:t>redistribute the </a:t>
            </a:r>
            <a:r>
              <a:rPr lang="en-US" sz="2400" dirty="0">
                <a:solidFill>
                  <a:prstClr val="black"/>
                </a:solidFill>
              </a:rPr>
              <a:t>counts as if there were </a:t>
            </a:r>
            <a:r>
              <a:rPr lang="en-US" sz="2400" i="1" dirty="0">
                <a:solidFill>
                  <a:prstClr val="black"/>
                </a:solidFill>
              </a:rPr>
              <a:t>no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association.</a:t>
            </a:r>
            <a:endParaRPr lang="en-US" sz="2400" dirty="0">
              <a:solidFill>
                <a:prstClr val="black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180906"/>
              </p:ext>
            </p:extLst>
          </p:nvPr>
        </p:nvGraphicFramePr>
        <p:xfrm>
          <a:off x="304800" y="2286000"/>
          <a:ext cx="838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600200"/>
                <a:gridCol w="1600200"/>
                <a:gridCol w="2053390"/>
                <a:gridCol w="1147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</a:rPr>
                        <a:t>HigherSAT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Academy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Olympic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Verbal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373939"/>
              </p:ext>
            </p:extLst>
          </p:nvPr>
        </p:nvGraphicFramePr>
        <p:xfrm>
          <a:off x="1447800" y="1066800"/>
          <a:ext cx="6282820" cy="914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Equation" r:id="rId6" imgW="2705100" imgH="393700" progId="Equation.DSMT4">
                  <p:embed/>
                </p:oleObj>
              </mc:Choice>
              <mc:Fallback>
                <p:oleObj name="Equation" r:id="rId6" imgW="27051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47800" y="1066800"/>
                        <a:ext cx="6282820" cy="914401"/>
                      </a:xfrm>
                      <a:prstGeom prst="rect">
                        <a:avLst/>
                      </a:prstGeom>
                      <a:ln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286000" y="2743200"/>
            <a:ext cx="1600200" cy="457200"/>
          </a:xfrm>
          <a:prstGeom prst="roundRect">
            <a:avLst/>
          </a:prstGeom>
          <a:noFill/>
          <a:ln w="3048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013104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1524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Statistic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455748"/>
              </p:ext>
            </p:extLst>
          </p:nvPr>
        </p:nvGraphicFramePr>
        <p:xfrm>
          <a:off x="304800" y="1066800"/>
          <a:ext cx="838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600200"/>
                <a:gridCol w="1600200"/>
                <a:gridCol w="2053390"/>
                <a:gridCol w="1147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</a:rPr>
                        <a:t>HigherSAT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Academy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Olympic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21 (17.9)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68 (84.9)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116 (102.2)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Verbal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 (13.1)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79 (62.1)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 61  ( 74.8)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147678"/>
              </p:ext>
            </p:extLst>
          </p:nvPr>
        </p:nvGraphicFramePr>
        <p:xfrm>
          <a:off x="304800" y="3124200"/>
          <a:ext cx="723499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600200"/>
                <a:gridCol w="1600200"/>
                <a:gridCol w="20533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</a:rPr>
                        <a:t>HigherSAT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Academy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Olympic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Verbal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2286000" y="3581400"/>
            <a:ext cx="1600200" cy="457200"/>
          </a:xfrm>
          <a:prstGeom prst="roundRect">
            <a:avLst/>
          </a:prstGeom>
          <a:noFill/>
          <a:ln w="3048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951827"/>
              </p:ext>
            </p:extLst>
          </p:nvPr>
        </p:nvGraphicFramePr>
        <p:xfrm>
          <a:off x="228600" y="5105400"/>
          <a:ext cx="4800600" cy="1176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name="Equation" r:id="rId5" imgW="1968480" imgH="482400" progId="Equation.DSMT4">
                  <p:embed/>
                </p:oleObj>
              </mc:Choice>
              <mc:Fallback>
                <p:oleObj name="Equation" r:id="rId5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105400"/>
                        <a:ext cx="4800600" cy="117692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6046546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Rock-Paper-Scissors</a:t>
            </a:r>
            <a:endParaRPr lang="en-US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535056"/>
              </p:ext>
            </p:extLst>
          </p:nvPr>
        </p:nvGraphicFramePr>
        <p:xfrm>
          <a:off x="1447800" y="1554480"/>
          <a:ext cx="6096000" cy="1036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ROCK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PAPER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SCISSORS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1"/>
          <p:cNvSpPr txBox="1">
            <a:spLocks/>
          </p:cNvSpPr>
          <p:nvPr/>
        </p:nvSpPr>
        <p:spPr>
          <a:xfrm>
            <a:off x="685800" y="3048000"/>
            <a:ext cx="8077200" cy="2895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000000"/>
                </a:solidFill>
              </a:rPr>
              <a:t>How would we test whether all of these categories are equally likely?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3780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Randomization Test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3283" y="848974"/>
            <a:ext cx="3950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ym typeface="Symbol"/>
                <a:hlinkClick r:id="rId4"/>
              </a:rPr>
              <a:t>www.lock5stat.com/statkey</a:t>
            </a:r>
            <a:r>
              <a:rPr lang="en-US" sz="2400" dirty="0" smtClean="0">
                <a:sym typeface="Symbol"/>
              </a:rPr>
              <a:t> 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513781" cy="370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368" y="4817368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p-value=0.001 </a:t>
            </a:r>
            <a:r>
              <a:rPr lang="en-US" sz="2800" dirty="0" smtClean="0">
                <a:latin typeface="Cambria"/>
              </a:rPr>
              <a:t>⟹ Reject H</a:t>
            </a:r>
            <a:r>
              <a:rPr lang="en-US" sz="2800" baseline="-25000" dirty="0" smtClean="0">
                <a:latin typeface="Cambria"/>
              </a:rPr>
              <a:t>0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620184" y="5340588"/>
            <a:ext cx="8274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alkduster"/>
                <a:cs typeface="Chalkduster"/>
              </a:rPr>
              <a:t>We have evidence that award preference is associated with which SAT score is higher. </a:t>
            </a:r>
            <a:endParaRPr lang="en-US" sz="2400" dirty="0">
              <a:latin typeface="Chalkduster"/>
              <a:cs typeface="Chalkduster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23538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9144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(</a:t>
            </a:r>
            <a:r>
              <a:rPr lang="el-GR" sz="4400" b="1" dirty="0">
                <a:solidFill>
                  <a:schemeClr val="tx2"/>
                </a:solidFill>
              </a:rPr>
              <a:t>χ</a:t>
            </a:r>
            <a:r>
              <a:rPr lang="en-US" sz="4400" b="1" baseline="30000" dirty="0" smtClean="0">
                <a:solidFill>
                  <a:schemeClr val="tx2"/>
                </a:solidFill>
                <a:sym typeface="Symbol"/>
              </a:rPr>
              <a:t>2</a:t>
            </a:r>
            <a:r>
              <a:rPr lang="en-US" sz="4400" b="1" dirty="0" smtClean="0">
                <a:solidFill>
                  <a:schemeClr val="tx2"/>
                </a:solidFill>
                <a:sym typeface="Symbol"/>
              </a:rPr>
              <a:t>)</a:t>
            </a:r>
            <a:r>
              <a:rPr lang="en-US" sz="4400" b="1" dirty="0" smtClean="0">
                <a:solidFill>
                  <a:schemeClr val="tx2"/>
                </a:solidFill>
              </a:rPr>
              <a:t> Distribution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1143000"/>
            <a:ext cx="8534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514350">
              <a:buFont typeface="Arial" pitchFamily="34" charset="0"/>
              <a:buChar char="•"/>
              <a:defRPr/>
            </a:pPr>
            <a:r>
              <a:rPr lang="en-US" sz="3200" kern="0" noProof="0" dirty="0" smtClean="0"/>
              <a:t>If each of the expected counts are at least 5, AND if the null hypothesis is true, then the </a:t>
            </a:r>
            <a:r>
              <a:rPr lang="en-US" sz="3200" dirty="0" err="1"/>
              <a:t>χ</a:t>
            </a:r>
            <a:r>
              <a:rPr lang="en-US" sz="3200" kern="0" baseline="30000" noProof="0" dirty="0" smtClean="0">
                <a:sym typeface="Symbol"/>
              </a:rPr>
              <a:t>2</a:t>
            </a:r>
            <a:r>
              <a:rPr lang="en-US" sz="3200" kern="0" noProof="0" dirty="0" smtClean="0"/>
              <a:t> statistic follows a </a:t>
            </a:r>
            <a:r>
              <a:rPr lang="en-US" sz="3200" dirty="0"/>
              <a:t>χ</a:t>
            </a:r>
            <a:r>
              <a:rPr lang="en-US" sz="3200" kern="0" baseline="30000" dirty="0" smtClean="0">
                <a:sym typeface="Symbol"/>
              </a:rPr>
              <a:t>2</a:t>
            </a:r>
            <a:r>
              <a:rPr lang="en-US" sz="3200" kern="0" dirty="0" smtClean="0">
                <a:sym typeface="Symbol"/>
              </a:rPr>
              <a:t> –distribution, with degrees of freedom equal to</a:t>
            </a:r>
          </a:p>
          <a:p>
            <a:pPr lvl="0" indent="-514350">
              <a:defRPr/>
            </a:pPr>
            <a:endParaRPr lang="en-US" sz="3200" kern="0" dirty="0" smtClean="0">
              <a:sym typeface="Symbol"/>
            </a:endParaRPr>
          </a:p>
          <a:p>
            <a:pPr lvl="0" indent="-514350" algn="ctr">
              <a:defRPr/>
            </a:pPr>
            <a:r>
              <a:rPr lang="en-US" sz="2800" kern="0" dirty="0" err="1" smtClean="0">
                <a:solidFill>
                  <a:srgbClr val="FF0000"/>
                </a:solidFill>
                <a:sym typeface="Symbol"/>
              </a:rPr>
              <a:t>df</a:t>
            </a:r>
            <a:r>
              <a:rPr lang="en-US" sz="2800" kern="0" dirty="0" smtClean="0">
                <a:solidFill>
                  <a:srgbClr val="FF0000"/>
                </a:solidFill>
                <a:sym typeface="Symbol"/>
              </a:rPr>
              <a:t> = (number of rows – 1)(number of columns – 1)</a:t>
            </a:r>
          </a:p>
          <a:p>
            <a:pPr lvl="0" indent="-514350">
              <a:defRPr/>
            </a:pPr>
            <a:endParaRPr lang="en-US" sz="3200" kern="0" dirty="0" smtClean="0">
              <a:sym typeface="Symbol"/>
            </a:endParaRPr>
          </a:p>
          <a:p>
            <a:pPr lvl="0" indent="-514350">
              <a:buFont typeface="Arial" pitchFamily="34" charset="0"/>
              <a:buChar char="•"/>
              <a:defRPr/>
            </a:pPr>
            <a:r>
              <a:rPr lang="en-US" sz="3200" kern="0" noProof="0" dirty="0" smtClean="0"/>
              <a:t> Award by </a:t>
            </a:r>
            <a:r>
              <a:rPr lang="en-US" sz="3200" kern="0" noProof="0" dirty="0" err="1" smtClean="0"/>
              <a:t>HigherSAT</a:t>
            </a:r>
            <a:r>
              <a:rPr lang="en-US" sz="3200" kern="0" noProof="0" dirty="0" smtClean="0"/>
              <a:t>:</a:t>
            </a:r>
          </a:p>
          <a:p>
            <a:pPr lvl="0" indent="-514350">
              <a:defRPr/>
            </a:pPr>
            <a:endParaRPr lang="en-US" sz="3200" kern="0" noProof="0" dirty="0" smtClean="0"/>
          </a:p>
          <a:p>
            <a:pPr lvl="0" indent="-514350" algn="ctr">
              <a:defRPr/>
            </a:pPr>
            <a:r>
              <a:rPr lang="en-US" sz="3200" kern="0" noProof="0" dirty="0" err="1" smtClean="0"/>
              <a:t>df</a:t>
            </a:r>
            <a:r>
              <a:rPr lang="en-US" sz="3200" kern="0" noProof="0" dirty="0" smtClean="0"/>
              <a:t> = (2 – 1)(3 – 1) = 2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1664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Chi-Square Distribution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721" y="1190513"/>
            <a:ext cx="8751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ym typeface="Symbol"/>
              </a:rPr>
              <a:t>For Higher SAT vs. Award:  </a:t>
            </a:r>
            <a:r>
              <a:rPr lang="en-US" sz="2400" dirty="0" err="1" smtClean="0">
                <a:sym typeface="Symbol"/>
              </a:rPr>
              <a:t>df</a:t>
            </a:r>
            <a:r>
              <a:rPr lang="en-US" sz="2400" dirty="0" smtClean="0">
                <a:sym typeface="Symbol"/>
              </a:rPr>
              <a:t> =  (2 – 1)(3 – 1) = 2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20" y="1802530"/>
            <a:ext cx="8207727" cy="421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72200" y="3581400"/>
            <a:ext cx="281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alkduster"/>
                <a:cs typeface="Chalkduster"/>
              </a:rPr>
              <a:t>We have evidence that award preference is associated with which SAT score is higher. </a:t>
            </a:r>
            <a:endParaRPr lang="en-US" sz="2400" dirty="0">
              <a:latin typeface="Chalkduster"/>
              <a:cs typeface="Chalkduster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00223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tx2"/>
                </a:solidFill>
              </a:rPr>
              <a:t>Chi-Square Test for Association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97628" y="1295400"/>
            <a:ext cx="81502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Note: The </a:t>
            </a:r>
            <a:r>
              <a:rPr lang="el-GR" sz="2800" dirty="0" smtClean="0"/>
              <a:t>χ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-test for two categorical variables only indicates </a:t>
            </a:r>
            <a:r>
              <a:rPr lang="en-US" sz="2800" b="1" dirty="0" smtClean="0"/>
              <a:t>if</a:t>
            </a:r>
            <a:r>
              <a:rPr lang="en-US" sz="2800" dirty="0" smtClean="0"/>
              <a:t> the variables are associated.  Look at the contribution in each cell for the possible nature of the relationship.  </a:t>
            </a:r>
            <a:endParaRPr lang="en-US" sz="28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4495800" cy="323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26786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tx2"/>
                </a:solidFill>
              </a:rPr>
              <a:t>Chi-Square Test for Association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425986" name="AutoShape 2" descr="http://beta.rstudio.org/graphics/plot_zoom_png?width=459&amp;height=3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1000" y="12192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lvl="0" indent="-514350">
              <a:lnSpc>
                <a:spcPct val="110000"/>
              </a:lnSpc>
              <a:buFont typeface="+mj-lt"/>
              <a:buAutoNum type="arabicPeriod"/>
              <a:defRPr/>
            </a:pPr>
            <a:r>
              <a:rPr lang="en-US" sz="2800" kern="0" dirty="0" smtClean="0"/>
              <a:t>H</a:t>
            </a:r>
            <a:r>
              <a:rPr lang="en-US" sz="2800" kern="0" baseline="-25000" dirty="0" smtClean="0"/>
              <a:t>0</a:t>
            </a:r>
            <a:r>
              <a:rPr lang="en-US" sz="2800" kern="0" dirty="0" smtClean="0"/>
              <a:t> : The two variables are not associated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defRPr/>
            </a:pPr>
            <a:r>
              <a:rPr lang="en-US" sz="2800" kern="0" dirty="0" smtClean="0"/>
              <a:t>        H</a:t>
            </a:r>
            <a:r>
              <a:rPr lang="en-US" sz="2800" kern="0" baseline="-25000" dirty="0" smtClean="0"/>
              <a:t>a</a:t>
            </a:r>
            <a:r>
              <a:rPr lang="en-US" sz="2800" kern="0" dirty="0" smtClean="0"/>
              <a:t> : The two variables are associated</a:t>
            </a:r>
            <a:endParaRPr lang="en-US" sz="2800" kern="0" noProof="0" dirty="0" smtClean="0"/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 startAt="2"/>
              <a:defRPr/>
            </a:pPr>
            <a:r>
              <a:rPr lang="en-US" sz="2800" kern="0" dirty="0" smtClean="0"/>
              <a:t>Calculate the expected counts for each cell: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 startAt="2"/>
              <a:defRPr/>
            </a:pPr>
            <a:endParaRPr lang="en-US" sz="2800" kern="0" dirty="0" smtClean="0"/>
          </a:p>
          <a:p>
            <a:pPr lvl="0" indent="-51435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3"/>
              <a:defRPr/>
            </a:pPr>
            <a:r>
              <a:rPr lang="en-US" sz="2800" kern="0" noProof="0" dirty="0" smtClean="0"/>
              <a:t>Calculate the </a:t>
            </a:r>
            <a:r>
              <a:rPr lang="en-US" sz="2800" dirty="0"/>
              <a:t>χ</a:t>
            </a:r>
            <a:r>
              <a:rPr lang="en-US" sz="2800" kern="0" baseline="30000" dirty="0" smtClean="0">
                <a:sym typeface="Symbol"/>
              </a:rPr>
              <a:t>2</a:t>
            </a:r>
            <a:r>
              <a:rPr lang="en-US" sz="2800" kern="0" dirty="0" smtClean="0">
                <a:sym typeface="Symbol"/>
              </a:rPr>
              <a:t> statistic:</a:t>
            </a:r>
          </a:p>
          <a:p>
            <a:pPr lvl="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 startAt="3"/>
              <a:defRPr/>
            </a:pPr>
            <a:endParaRPr lang="en-US" sz="2800" kern="0" dirty="0" smtClean="0">
              <a:sym typeface="Symbol"/>
            </a:endParaRP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 startAt="3"/>
              <a:defRPr/>
            </a:pPr>
            <a:r>
              <a:rPr lang="en-US" sz="2800" kern="0" dirty="0" smtClean="0">
                <a:sym typeface="Symbol"/>
              </a:rPr>
              <a:t>Compute the p-value as the area in the tail above the </a:t>
            </a:r>
            <a:r>
              <a:rPr lang="en-US" sz="2800" dirty="0"/>
              <a:t>χ</a:t>
            </a:r>
            <a:r>
              <a:rPr lang="en-US" sz="2800" kern="0" baseline="30000" dirty="0" smtClean="0">
                <a:sym typeface="Symbol"/>
              </a:rPr>
              <a:t>2</a:t>
            </a:r>
            <a:r>
              <a:rPr lang="en-US" sz="2800" kern="0" dirty="0" smtClean="0">
                <a:sym typeface="Symbol"/>
              </a:rPr>
              <a:t> statistic using either a randomization distribution, or a </a:t>
            </a:r>
            <a:r>
              <a:rPr lang="en-US" sz="2800" dirty="0" smtClean="0"/>
              <a:t>χ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distribution </a:t>
            </a:r>
            <a:r>
              <a:rPr lang="en-US" sz="2800" kern="0" dirty="0" smtClean="0">
                <a:sym typeface="Symbol"/>
              </a:rPr>
              <a:t>with </a:t>
            </a:r>
            <a:r>
              <a:rPr lang="en-US" sz="2800" kern="0" dirty="0" err="1" smtClean="0">
                <a:sym typeface="Symbol"/>
              </a:rPr>
              <a:t>df</a:t>
            </a:r>
            <a:r>
              <a:rPr lang="en-US" sz="2800" kern="0" dirty="0" smtClean="0">
                <a:sym typeface="Symbol"/>
              </a:rPr>
              <a:t> = (r – 1) (c – 1) if all expected counts &gt; 5</a:t>
            </a:r>
          </a:p>
          <a:p>
            <a:pPr lvl="0" indent="-514350">
              <a:lnSpc>
                <a:spcPct val="110000"/>
              </a:lnSpc>
              <a:spcAft>
                <a:spcPts val="1800"/>
              </a:spcAft>
              <a:buFont typeface="+mj-lt"/>
              <a:buAutoNum type="arabicPeriod" startAt="3"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Symbol"/>
              </a:rPr>
              <a:t>Interpret </a:t>
            </a:r>
            <a:r>
              <a:rPr lang="en-US" sz="2800" kern="0" dirty="0" smtClean="0">
                <a:solidFill>
                  <a:srgbClr val="000000"/>
                </a:solidFill>
                <a:sym typeface="Symbol"/>
              </a:rPr>
              <a:t>the p-value in context.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253690"/>
              </p:ext>
            </p:extLst>
          </p:nvPr>
        </p:nvGraphicFramePr>
        <p:xfrm>
          <a:off x="1752600" y="2592230"/>
          <a:ext cx="5749420" cy="836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Equation" r:id="rId5" imgW="2705100" imgH="393700" progId="Equation.DSMT4">
                  <p:embed/>
                </p:oleObj>
              </mc:Choice>
              <mc:Fallback>
                <p:oleObj name="Equation" r:id="rId5" imgW="27051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52600" y="2592230"/>
                        <a:ext cx="5749420" cy="83677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64781"/>
              </p:ext>
            </p:extLst>
          </p:nvPr>
        </p:nvGraphicFramePr>
        <p:xfrm>
          <a:off x="4419600" y="3429000"/>
          <a:ext cx="3657600" cy="896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Equation" r:id="rId7" imgW="1968480" imgH="482400" progId="Equation.DSMT4">
                  <p:embed/>
                </p:oleObj>
              </mc:Choice>
              <mc:Fallback>
                <p:oleObj name="Equation" r:id="rId7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429000"/>
                        <a:ext cx="3657600" cy="89670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7237696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95300" y="1524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Metal Tags and Penguins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191000"/>
            <a:ext cx="6172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cs typeface="Times New Roman" pitchFamily="18" charset="0"/>
              </a:rPr>
              <a:t>Is there an association between type of tag and survival?</a:t>
            </a:r>
          </a:p>
          <a:p>
            <a:endParaRPr lang="en-US" sz="1400" dirty="0" smtClean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en-US" sz="2000" dirty="0" smtClean="0">
                <a:solidFill>
                  <a:prstClr val="black"/>
                </a:solidFill>
                <a:cs typeface="Times New Roman" pitchFamily="18" charset="0"/>
              </a:rPr>
              <a:t>Source: </a:t>
            </a:r>
            <a:r>
              <a:rPr lang="en-US" sz="2000" dirty="0" err="1" smtClean="0">
                <a:solidFill>
                  <a:prstClr val="black"/>
                </a:solidFill>
                <a:cs typeface="Times New Roman" pitchFamily="18" charset="0"/>
              </a:rPr>
              <a:t>Saraux</a:t>
            </a:r>
            <a:r>
              <a:rPr lang="en-US" sz="2000" dirty="0" smtClean="0">
                <a:solidFill>
                  <a:prstClr val="black"/>
                </a:solidFill>
                <a:cs typeface="Times New Roman" pitchFamily="18" charset="0"/>
              </a:rPr>
              <a:t>, et. al. (2011).  “Reliability of flipper-banded penguins as indicators of climate change,” </a:t>
            </a:r>
            <a:r>
              <a:rPr lang="en-US" sz="2000" i="1" dirty="0" smtClean="0">
                <a:solidFill>
                  <a:prstClr val="black"/>
                </a:solidFill>
                <a:cs typeface="Times New Roman" pitchFamily="18" charset="0"/>
              </a:rPr>
              <a:t>Nature</a:t>
            </a:r>
            <a:r>
              <a:rPr lang="en-US" sz="2000" dirty="0" smtClean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cs typeface="Times New Roman" pitchFamily="18" charset="0"/>
              </a:rPr>
              <a:t>469</a:t>
            </a:r>
            <a:r>
              <a:rPr lang="en-US" sz="2000" dirty="0" smtClean="0">
                <a:solidFill>
                  <a:prstClr val="black"/>
                </a:solidFill>
                <a:cs typeface="Times New Roman" pitchFamily="18" charset="0"/>
              </a:rPr>
              <a:t>, 203-206.</a:t>
            </a:r>
            <a:endParaRPr lang="en-US" sz="3200" dirty="0" smtClean="0">
              <a:solidFill>
                <a:prstClr val="black"/>
              </a:solidFill>
              <a:cs typeface="Times New Roman" pitchFamily="18" charset="0"/>
            </a:endParaRPr>
          </a:p>
        </p:txBody>
      </p:sp>
      <p:pic>
        <p:nvPicPr>
          <p:cNvPr id="338946" name="Picture 2" descr="http://www.ecoworld.com/wp-content/uploads/2011/01/tagged-penguins-401x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55226"/>
            <a:ext cx="2286000" cy="28503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943213"/>
            <a:ext cx="8686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cs typeface="Times New Roman" pitchFamily="18" charset="0"/>
              </a:rPr>
              <a:t>Are metal tags detrimental to penguins?  A study looked at the 10 year survival rate of penguins tagged either with a metal tag or an electronic tag.  20% of the 167 metal tagged penguins survived, compared to 36% of the 189 electronic tagged penguins.</a:t>
            </a:r>
          </a:p>
          <a:p>
            <a:endParaRPr lang="en-US" dirty="0" smtClean="0">
              <a:solidFill>
                <a:prstClr val="black"/>
              </a:solidFill>
              <a:cs typeface="Times New Roman" pitchFamily="18" charset="0"/>
            </a:endParaRPr>
          </a:p>
        </p:txBody>
      </p:sp>
      <p:pic>
        <p:nvPicPr>
          <p:cNvPr id="8" name="Picture 2" descr="http://www.school-clipart.com/school_clipart_images/pencil_touching_lead_to_paper_0515-1007-2718-0955_SM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838200" cy="81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93618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Tags and Penguins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State Hypotheses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H</a:t>
            </a:r>
            <a:r>
              <a:rPr lang="en-US" baseline="-25000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0</a:t>
            </a:r>
            <a:r>
              <a:rPr lang="en-US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: Type of tag and survival are not associated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H</a:t>
            </a:r>
            <a:r>
              <a:rPr lang="en-US" baseline="-25000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a</a:t>
            </a:r>
            <a:r>
              <a:rPr lang="en-US" dirty="0" smtClean="0">
                <a:solidFill>
                  <a:srgbClr val="000090"/>
                </a:solidFill>
                <a:latin typeface="Noteworthy Light"/>
                <a:cs typeface="Noteworthy Light"/>
              </a:rPr>
              <a:t>: Type of tag and survival are associated</a:t>
            </a:r>
            <a:endParaRPr lang="en-US" dirty="0">
              <a:solidFill>
                <a:srgbClr val="000090"/>
              </a:solidFill>
              <a:latin typeface="Noteworthy Light"/>
              <a:cs typeface="Noteworthy Light"/>
            </a:endParaRPr>
          </a:p>
        </p:txBody>
      </p:sp>
    </p:spTree>
    <p:extLst>
      <p:ext uri="{BB962C8B-B14F-4D97-AF65-F5344CB8AC3E}">
        <p14:creationId xmlns:p14="http://schemas.microsoft.com/office/powerpoint/2010/main" val="359497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Tags and Penguins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Create two-way table of observed counts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685800" y="5257800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prstClr val="black"/>
                </a:solidFill>
                <a:cs typeface="Times New Roman" pitchFamily="18" charset="0"/>
              </a:rPr>
              <a:t>20% of the 167 metal tagged penguins survived, compared to 36% of the 189 electronic tagged penguins.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41050"/>
              </p:ext>
            </p:extLst>
          </p:nvPr>
        </p:nvGraphicFramePr>
        <p:xfrm>
          <a:off x="228600" y="1752600"/>
          <a:ext cx="830580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057400"/>
                <a:gridCol w="1916256"/>
                <a:gridCol w="136034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Tag\Survival</a:t>
                      </a:r>
                      <a:endParaRPr 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Survived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Died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Metal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Electronic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921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Tags and Penguins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914400"/>
            <a:ext cx="8534400" cy="495300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Calculate expected counts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319744"/>
              </p:ext>
            </p:extLst>
          </p:nvPr>
        </p:nvGraphicFramePr>
        <p:xfrm>
          <a:off x="228600" y="1600200"/>
          <a:ext cx="830580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057400"/>
                <a:gridCol w="1916256"/>
                <a:gridCol w="136034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Tag\Survival</a:t>
                      </a:r>
                      <a:endParaRPr 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Survived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Died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Metal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167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Electronic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189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101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255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356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200400" y="2286000"/>
            <a:ext cx="2057400" cy="609600"/>
          </a:xfrm>
          <a:prstGeom prst="roundRect">
            <a:avLst/>
          </a:prstGeom>
          <a:noFill/>
          <a:ln w="3048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020603"/>
              </p:ext>
            </p:extLst>
          </p:nvPr>
        </p:nvGraphicFramePr>
        <p:xfrm>
          <a:off x="457200" y="4800600"/>
          <a:ext cx="3427412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Equation" r:id="rId3" imgW="1612900" imgH="393700" progId="Equation.DSMT4">
                  <p:embed/>
                </p:oleObj>
              </mc:Choice>
              <mc:Fallback>
                <p:oleObj name="Equation" r:id="rId3" imgW="16129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4800600"/>
                        <a:ext cx="3427412" cy="836613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4543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Tags and Penguins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914400"/>
            <a:ext cx="8534400" cy="49530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Calculate chi-square statistic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2514600" y="3733800"/>
            <a:ext cx="1905000" cy="457200"/>
          </a:xfrm>
          <a:prstGeom prst="roundRect">
            <a:avLst/>
          </a:prstGeom>
          <a:noFill/>
          <a:ln w="3048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982283"/>
              </p:ext>
            </p:extLst>
          </p:nvPr>
        </p:nvGraphicFramePr>
        <p:xfrm>
          <a:off x="228600" y="1524000"/>
          <a:ext cx="629696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345"/>
                <a:gridCol w="1870395"/>
                <a:gridCol w="2125226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Survived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Died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Metal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Tag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33  </a:t>
                      </a:r>
                      <a:r>
                        <a:rPr lang="en-US" sz="2400" dirty="0" smtClean="0">
                          <a:solidFill>
                            <a:schemeClr val="accent1"/>
                          </a:solidFill>
                        </a:rPr>
                        <a:t>(47.4)</a:t>
                      </a:r>
                      <a:endParaRPr lang="en-US" sz="24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134  </a:t>
                      </a:r>
                      <a:r>
                        <a:rPr lang="en-US" sz="2400" dirty="0" smtClean="0">
                          <a:solidFill>
                            <a:schemeClr val="accent1"/>
                          </a:solidFill>
                        </a:rPr>
                        <a:t>(119.6)</a:t>
                      </a:r>
                      <a:endParaRPr lang="en-US" sz="24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Electronic Tag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68  </a:t>
                      </a:r>
                      <a:r>
                        <a:rPr lang="en-US" sz="2400" dirty="0" smtClean="0">
                          <a:solidFill>
                            <a:schemeClr val="accent1"/>
                          </a:solidFill>
                        </a:rPr>
                        <a:t>(53.6)</a:t>
                      </a:r>
                      <a:endParaRPr lang="en-US" sz="24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121  </a:t>
                      </a:r>
                      <a:r>
                        <a:rPr lang="en-US" sz="2400" dirty="0" smtClean="0">
                          <a:solidFill>
                            <a:schemeClr val="accent1"/>
                          </a:solidFill>
                        </a:rPr>
                        <a:t>(135.4)</a:t>
                      </a:r>
                      <a:endParaRPr lang="en-US" sz="24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961341"/>
              </p:ext>
            </p:extLst>
          </p:nvPr>
        </p:nvGraphicFramePr>
        <p:xfrm>
          <a:off x="228600" y="3276600"/>
          <a:ext cx="629696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345"/>
                <a:gridCol w="1870395"/>
                <a:gridCol w="2125226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Survived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Died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Metal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Tag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Electronic Tag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138511"/>
              </p:ext>
            </p:extLst>
          </p:nvPr>
        </p:nvGraphicFramePr>
        <p:xfrm>
          <a:off x="304800" y="5105400"/>
          <a:ext cx="3657600" cy="896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Equation" r:id="rId3" imgW="1968480" imgH="482400" progId="Equation.DSMT4">
                  <p:embed/>
                </p:oleObj>
              </mc:Choice>
              <mc:Fallback>
                <p:oleObj name="Equation" r:id="rId3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105400"/>
                        <a:ext cx="3657600" cy="89670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5046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95300" y="3810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Hypothesis Testing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533400" y="1447800"/>
            <a:ext cx="84582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100" kern="0" dirty="0" smtClean="0">
                <a:solidFill>
                  <a:srgbClr val="000000"/>
                </a:solidFill>
              </a:rPr>
              <a:t>State Hypotheses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1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100" kern="0" dirty="0" smtClean="0">
                <a:solidFill>
                  <a:srgbClr val="000000"/>
                </a:solidFill>
              </a:rPr>
              <a:t>Calculate a statistic, based on your sample data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1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1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100" kern="0" dirty="0" smtClean="0">
                <a:solidFill>
                  <a:srgbClr val="000000"/>
                </a:solidFill>
              </a:rPr>
              <a:t>Create a distribution of this statistic, as it would be observed if the null hypothesis were true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1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100" kern="0" dirty="0" smtClean="0">
                <a:solidFill>
                  <a:srgbClr val="000000"/>
                </a:solidFill>
              </a:rPr>
              <a:t>Measure how extreme your test statistic from (2) is, as compared to the distribution generated in (3)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29819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C00000"/>
                </a:solidFill>
              </a:rPr>
              <a:t>test statistic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733800" y="2819400"/>
            <a:ext cx="304800" cy="304800"/>
          </a:xfrm>
          <a:prstGeom prst="straightConnector1">
            <a:avLst/>
          </a:prstGeom>
          <a:ln w="22225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142322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Tags and Penguins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914400"/>
            <a:ext cx="8534400" cy="495300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Compute p-value and interpret in context.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3810000" cy="30004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95800" y="24384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p-value = 0.0007 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(using a </a:t>
            </a:r>
            <a:r>
              <a:rPr lang="el-GR" sz="2400" dirty="0" smtClean="0"/>
              <a:t>χ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-distribution with 1 </a:t>
            </a:r>
            <a:r>
              <a:rPr lang="en-US" sz="2400" dirty="0" err="1" smtClean="0"/>
              <a:t>df</a:t>
            </a:r>
            <a:r>
              <a:rPr lang="en-US" sz="2400" dirty="0" smtClean="0"/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72440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latin typeface="Chalkduster"/>
                <a:cs typeface="Chalkduster"/>
              </a:rPr>
              <a:t>There is strong evidence of an association between type of tag and survival of penguins, with electronically tagged penguins having better survival than metal tagged.</a:t>
            </a:r>
            <a:endParaRPr lang="en-US" sz="2400" b="1" dirty="0">
              <a:solidFill>
                <a:schemeClr val="accent1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2532208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x 2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Note: because each of these variables only has two categories, we could have done this as a difference in proportions test</a:t>
            </a:r>
          </a:p>
          <a:p>
            <a:r>
              <a:rPr lang="en-US" dirty="0" smtClean="0"/>
              <a:t>We would have gotten the exact same p-value!</a:t>
            </a:r>
          </a:p>
          <a:p>
            <a:r>
              <a:rPr lang="en-US" dirty="0"/>
              <a:t> </a:t>
            </a:r>
            <a:r>
              <a:rPr lang="en-US" dirty="0" smtClean="0"/>
              <a:t>For two categorical variables with two categories each, can do either difference in proportions or a chi-square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436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Chi-Square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χ</a:t>
            </a:r>
            <a:r>
              <a:rPr lang="en-US" baseline="30000" dirty="0" smtClean="0"/>
              <a:t>2</a:t>
            </a:r>
            <a:r>
              <a:rPr lang="en-US" dirty="0" smtClean="0"/>
              <a:t> goodness-of-fit tests if </a:t>
            </a:r>
            <a:r>
              <a:rPr lang="en-US" b="1" i="1" dirty="0" smtClean="0">
                <a:solidFill>
                  <a:schemeClr val="accent6"/>
                </a:solidFill>
              </a:rPr>
              <a:t>one</a:t>
            </a:r>
            <a:r>
              <a:rPr lang="en-US" dirty="0" smtClean="0"/>
              <a:t> categorical variable differs from a null distribution</a:t>
            </a:r>
            <a:endParaRPr lang="en-US" dirty="0"/>
          </a:p>
          <a:p>
            <a:r>
              <a:rPr lang="en-US" dirty="0" smtClean="0"/>
              <a:t>The χ</a:t>
            </a:r>
            <a:r>
              <a:rPr lang="en-US" baseline="30000" dirty="0" smtClean="0"/>
              <a:t>2</a:t>
            </a:r>
            <a:r>
              <a:rPr lang="en-US" dirty="0" smtClean="0"/>
              <a:t> test for association tests for an association between </a:t>
            </a:r>
            <a:r>
              <a:rPr lang="en-US" b="1" i="1" dirty="0" smtClean="0">
                <a:solidFill>
                  <a:srgbClr val="DC0000"/>
                </a:solidFill>
              </a:rPr>
              <a:t>two</a:t>
            </a:r>
            <a:r>
              <a:rPr lang="en-US" dirty="0" smtClean="0"/>
              <a:t> </a:t>
            </a:r>
            <a:r>
              <a:rPr lang="en-US" smtClean="0"/>
              <a:t>categorical variables</a:t>
            </a:r>
            <a:endParaRPr lang="en-US" dirty="0" smtClean="0"/>
          </a:p>
          <a:p>
            <a:r>
              <a:rPr lang="en-US" dirty="0" smtClean="0"/>
              <a:t>For both, you compute the expected counts in each cell (assuming H</a:t>
            </a:r>
            <a:r>
              <a:rPr lang="en-US" baseline="-25000" dirty="0" smtClean="0"/>
              <a:t>0</a:t>
            </a:r>
            <a:r>
              <a:rPr lang="en-US" dirty="0" smtClean="0"/>
              <a:t>) and the χ</a:t>
            </a:r>
            <a:r>
              <a:rPr lang="en-US" baseline="30000" dirty="0" smtClean="0"/>
              <a:t>2</a:t>
            </a:r>
            <a:r>
              <a:rPr lang="en-US" dirty="0" smtClean="0"/>
              <a:t> statistic:</a:t>
            </a:r>
          </a:p>
          <a:p>
            <a:endParaRPr lang="en-US" dirty="0"/>
          </a:p>
          <a:p>
            <a:r>
              <a:rPr lang="en-US" dirty="0" smtClean="0"/>
              <a:t>Find the proportion above the χ</a:t>
            </a:r>
            <a:r>
              <a:rPr lang="en-US" baseline="30000" dirty="0" smtClean="0"/>
              <a:t>2</a:t>
            </a:r>
            <a:r>
              <a:rPr lang="en-US" dirty="0" smtClean="0"/>
              <a:t> statistic in a randomization or χ</a:t>
            </a:r>
            <a:r>
              <a:rPr lang="en-US" baseline="30000" dirty="0" smtClean="0"/>
              <a:t>2</a:t>
            </a:r>
            <a:r>
              <a:rPr lang="en-US" dirty="0"/>
              <a:t>-</a:t>
            </a:r>
            <a:r>
              <a:rPr lang="en-US" dirty="0" smtClean="0"/>
              <a:t>distribution (if all expected counts &gt; 5)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3427488"/>
              </p:ext>
            </p:extLst>
          </p:nvPr>
        </p:nvGraphicFramePr>
        <p:xfrm>
          <a:off x="2362200" y="4038600"/>
          <a:ext cx="3657600" cy="896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Equation" r:id="rId3" imgW="1968480" imgH="482400" progId="Equation.DSMT4">
                  <p:embed/>
                </p:oleObj>
              </mc:Choice>
              <mc:Fallback>
                <p:oleObj name="Equation" r:id="rId3" imgW="19684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038600"/>
                        <a:ext cx="3657600" cy="89670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027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810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Hypotheses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609600" y="1600200"/>
            <a:ext cx="80772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Let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denote the proportion in the </a:t>
            </a:r>
            <a:r>
              <a:rPr lang="en-US" sz="3200" i="1" kern="0" dirty="0" err="1" smtClean="0">
                <a:solidFill>
                  <a:srgbClr val="000000"/>
                </a:solidFill>
              </a:rPr>
              <a:t>i</a:t>
            </a:r>
            <a:r>
              <a:rPr lang="en-US" sz="3200" i="1" kern="0" baseline="30000" dirty="0" err="1" smtClean="0">
                <a:solidFill>
                  <a:srgbClr val="000000"/>
                </a:solidFill>
              </a:rPr>
              <a:t>th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category.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lvl="0" indent="-514350"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H</a:t>
            </a:r>
            <a:r>
              <a:rPr lang="en-US" sz="3200" kern="0" baseline="-25000" dirty="0" smtClean="0">
                <a:solidFill>
                  <a:srgbClr val="000000"/>
                </a:solidFill>
              </a:rPr>
              <a:t>0</a:t>
            </a:r>
            <a:r>
              <a:rPr lang="en-US" sz="3200" kern="0" dirty="0" smtClean="0">
                <a:solidFill>
                  <a:srgbClr val="000000"/>
                </a:solidFill>
              </a:rPr>
              <a:t> : All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s are the same</a:t>
            </a:r>
          </a:p>
          <a:p>
            <a:pPr lvl="0" indent="-514350"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H</a:t>
            </a:r>
            <a:r>
              <a:rPr lang="en-US" sz="3200" kern="0" baseline="-25000" dirty="0" smtClean="0">
                <a:solidFill>
                  <a:srgbClr val="000000"/>
                </a:solidFill>
              </a:rPr>
              <a:t>a</a:t>
            </a:r>
            <a:r>
              <a:rPr lang="en-US" sz="3200" kern="0" dirty="0" smtClean="0">
                <a:solidFill>
                  <a:srgbClr val="000000"/>
                </a:solidFill>
              </a:rPr>
              <a:t> : At least one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differs from the others</a:t>
            </a: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lvl="0" indent="-514350" algn="ctr"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OR</a:t>
            </a: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lvl="0" indent="-514350"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H</a:t>
            </a:r>
            <a:r>
              <a:rPr lang="en-US" sz="3200" kern="0" baseline="-25000" dirty="0" smtClean="0">
                <a:solidFill>
                  <a:srgbClr val="000000"/>
                </a:solidFill>
              </a:rPr>
              <a:t>0</a:t>
            </a:r>
            <a:r>
              <a:rPr lang="en-US" sz="3200" kern="0" dirty="0" smtClean="0">
                <a:solidFill>
                  <a:srgbClr val="000000"/>
                </a:solidFill>
              </a:rPr>
              <a:t> : Every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= 1/3</a:t>
            </a:r>
          </a:p>
          <a:p>
            <a:pPr lvl="0" indent="-514350"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H</a:t>
            </a:r>
            <a:r>
              <a:rPr lang="en-US" sz="3200" kern="0" baseline="-25000" dirty="0" smtClean="0">
                <a:solidFill>
                  <a:srgbClr val="000000"/>
                </a:solidFill>
              </a:rPr>
              <a:t>a</a:t>
            </a:r>
            <a:r>
              <a:rPr lang="en-US" sz="3200" kern="0" dirty="0" smtClean="0">
                <a:solidFill>
                  <a:srgbClr val="000000"/>
                </a:solidFill>
              </a:rPr>
              <a:t> : At least one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r>
              <a:rPr lang="en-US" sz="3200" i="1" kern="0" dirty="0" smtClean="0">
                <a:solidFill>
                  <a:srgbClr val="0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≠ 1/3</a:t>
            </a: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9246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Test Statistic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609600" y="1295400"/>
            <a:ext cx="80772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Why can’t we use the familiar formula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to get the test statistic?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More than one sample statistic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More than one null value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We need something a bit more complicated…</a:t>
            </a: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387074" name="Object 2"/>
          <p:cNvGraphicFramePr>
            <a:graphicFrameLocks noChangeAspect="1"/>
          </p:cNvGraphicFramePr>
          <p:nvPr/>
        </p:nvGraphicFramePr>
        <p:xfrm>
          <a:off x="2025650" y="1981200"/>
          <a:ext cx="540861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name="Equation" r:id="rId5" imgW="1765080" imgH="393480" progId="Equation.DSMT4">
                  <p:embed/>
                </p:oleObj>
              </mc:Choice>
              <mc:Fallback>
                <p:oleObj name="Equation" r:id="rId5" imgW="17650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5650" y="1981200"/>
                        <a:ext cx="5408613" cy="12065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5655654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048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Observed Counts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33400" y="1447800"/>
            <a:ext cx="80772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The </a:t>
            </a:r>
            <a:r>
              <a:rPr lang="en-US" sz="3200" b="1" i="1" kern="0" dirty="0" smtClean="0">
                <a:solidFill>
                  <a:srgbClr val="C00000"/>
                </a:solidFill>
              </a:rPr>
              <a:t>observed counts</a:t>
            </a:r>
            <a:r>
              <a:rPr lang="en-US" sz="3200" kern="0" dirty="0" smtClean="0">
                <a:solidFill>
                  <a:srgbClr val="C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are the actual counts observed in the study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126643"/>
              </p:ext>
            </p:extLst>
          </p:nvPr>
        </p:nvGraphicFramePr>
        <p:xfrm>
          <a:off x="685800" y="2926081"/>
          <a:ext cx="7315200" cy="1036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ROCK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PAPER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SCISSORS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Observed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181218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153400" cy="12192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Expected Counts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33400" y="1219200"/>
            <a:ext cx="80772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The </a:t>
            </a:r>
            <a:r>
              <a:rPr lang="en-US" sz="3200" b="1" i="1" kern="0" dirty="0" smtClean="0">
                <a:solidFill>
                  <a:srgbClr val="C00000"/>
                </a:solidFill>
              </a:rPr>
              <a:t>expected counts</a:t>
            </a:r>
            <a:r>
              <a:rPr lang="en-US" sz="3200" kern="0" dirty="0" smtClean="0">
                <a:solidFill>
                  <a:srgbClr val="C00000"/>
                </a:solidFill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</a:rPr>
              <a:t>are the expected counts if the null hypothesis were true</a:t>
            </a: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kern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kern="0" dirty="0" smtClean="0">
                <a:solidFill>
                  <a:srgbClr val="000000"/>
                </a:solidFill>
              </a:rPr>
              <a:t>For each cell, the expected count is the sample size (n) times the null proportion, </a:t>
            </a:r>
            <a:r>
              <a:rPr lang="en-US" sz="3200" i="1" kern="0" dirty="0" smtClean="0">
                <a:solidFill>
                  <a:srgbClr val="000000"/>
                </a:solidFill>
              </a:rPr>
              <a:t>p</a:t>
            </a:r>
            <a:r>
              <a:rPr lang="en-US" sz="3200" i="1" kern="0" baseline="-25000" dirty="0" smtClean="0">
                <a:solidFill>
                  <a:srgbClr val="000000"/>
                </a:solidFill>
              </a:rPr>
              <a:t>i</a:t>
            </a:r>
            <a:endParaRPr lang="en-US" sz="3200" kern="0" dirty="0" smtClean="0">
              <a:solidFill>
                <a:srgbClr val="000000"/>
              </a:solidFill>
            </a:endParaRPr>
          </a:p>
          <a:p>
            <a:pPr lvl="0" indent="-514350">
              <a:defRPr/>
            </a:pPr>
            <a:endParaRPr lang="en-US" sz="3200" kern="0" noProof="0" dirty="0" smtClean="0">
              <a:solidFill>
                <a:srgbClr val="000000"/>
              </a:solidFill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995821"/>
              </p:ext>
            </p:extLst>
          </p:nvPr>
        </p:nvGraphicFramePr>
        <p:xfrm>
          <a:off x="2895600" y="4648200"/>
          <a:ext cx="2743200" cy="676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Equation" r:id="rId5" imgW="927000" imgH="228600" progId="Equation.DSMT4">
                  <p:embed/>
                </p:oleObj>
              </mc:Choice>
              <mc:Fallback>
                <p:oleObj name="Equation" r:id="rId5" imgW="927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648200"/>
                        <a:ext cx="2743200" cy="67640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0560537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Lock5">
  <a:themeElements>
    <a:clrScheme name="Lock5">
      <a:dk1>
        <a:sysClr val="windowText" lastClr="000000"/>
      </a:dk1>
      <a:lt1>
        <a:sysClr val="window" lastClr="FFFFFF"/>
      </a:lt1>
      <a:dk2>
        <a:srgbClr val="DC0000"/>
      </a:dk2>
      <a:lt2>
        <a:srgbClr val="D2D2D2"/>
      </a:lt2>
      <a:accent1>
        <a:srgbClr val="0000BF"/>
      </a:accent1>
      <a:accent2>
        <a:srgbClr val="218F21"/>
      </a:accent2>
      <a:accent3>
        <a:srgbClr val="DC0000"/>
      </a:accent3>
      <a:accent4>
        <a:srgbClr val="FFFF00"/>
      </a:accent4>
      <a:accent5>
        <a:srgbClr val="0000BF"/>
      </a:accent5>
      <a:accent6>
        <a:srgbClr val="DC0000"/>
      </a:accent6>
      <a:hlink>
        <a:srgbClr val="0000FF"/>
      </a:hlink>
      <a:folHlink>
        <a:srgbClr val="0000FF"/>
      </a:folHlink>
    </a:clrScheme>
    <a:fontScheme name="Custom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>
        <a:noFill/>
        <a:ln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Lock5</Template>
  <TotalTime>8582</TotalTime>
  <Words>2544</Words>
  <Application>Microsoft Macintosh PowerPoint</Application>
  <PresentationFormat>On-screen Show (4:3)</PresentationFormat>
  <Paragraphs>536</Paragraphs>
  <Slides>52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Lock5</vt:lpstr>
      <vt:lpstr>Equation</vt:lpstr>
      <vt:lpstr>MathType 6.0 Equation</vt:lpstr>
      <vt:lpstr>Testing Goodness-of-Fit for a Single Categorical Variable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Upper-Tail p-value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Chi-Square Goodness of Fit</vt:lpstr>
      <vt:lpstr>ADHD or Just Young?</vt:lpstr>
      <vt:lpstr>ADHD or Just Young? (BOYS)</vt:lpstr>
      <vt:lpstr>ADHD or Just Young? (BOYS)</vt:lpstr>
      <vt:lpstr>ADHD or Just Young (Boys)</vt:lpstr>
      <vt:lpstr>ADHD or Just Young? (Girls)</vt:lpstr>
      <vt:lpstr>Testing for an Association between Two Categorical Variables</vt:lpstr>
      <vt:lpstr>Review: Chi-Square Goodness of Fit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Metal Tags and Penguins</vt:lpstr>
      <vt:lpstr>Metal Tags and Penguins</vt:lpstr>
      <vt:lpstr>Metal Tags and Penguins</vt:lpstr>
      <vt:lpstr>Metal Tags and Penguins</vt:lpstr>
      <vt:lpstr>Metal Tags and Penguins</vt:lpstr>
      <vt:lpstr>2 x 2 Table</vt:lpstr>
      <vt:lpstr>Summary: Chi-Square Tests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</dc:creator>
  <cp:lastModifiedBy>Kari Lock Morgan</cp:lastModifiedBy>
  <cp:revision>250</cp:revision>
  <dcterms:created xsi:type="dcterms:W3CDTF">2012-08-25T17:22:45Z</dcterms:created>
  <dcterms:modified xsi:type="dcterms:W3CDTF">2014-03-14T20:02:27Z</dcterms:modified>
</cp:coreProperties>
</file>