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8" r:id="rId2"/>
  </p:sldMasterIdLst>
  <p:sldIdLst>
    <p:sldId id="256" r:id="rId3"/>
    <p:sldId id="257" r:id="rId4"/>
    <p:sldId id="258" r:id="rId5"/>
    <p:sldId id="259" r:id="rId6"/>
    <p:sldId id="261" r:id="rId7"/>
    <p:sldId id="260" r:id="rId8"/>
    <p:sldId id="262" r:id="rId9"/>
    <p:sldId id="263" r:id="rId10"/>
    <p:sldId id="264" r:id="rId11"/>
    <p:sldId id="265" r:id="rId12"/>
    <p:sldId id="266" r:id="rId13"/>
    <p:sldId id="267" r:id="rId14"/>
    <p:sldId id="268" r:id="rId15"/>
    <p:sldId id="269" r:id="rId16"/>
    <p:sldId id="270" r:id="rId17"/>
    <p:sldId id="271" r:id="rId18"/>
    <p:sldId id="273" r:id="rId19"/>
    <p:sldId id="275" r:id="rId20"/>
    <p:sldId id="276" r:id="rId21"/>
    <p:sldId id="277" r:id="rId22"/>
    <p:sldId id="278" r:id="rId23"/>
    <p:sldId id="279" r:id="rId24"/>
    <p:sldId id="280" r:id="rId25"/>
    <p:sldId id="281"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2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pPr/>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B61BEF0D-F0BB-DE4B-95CE-6DB70DBA9567}" type="datetimeFigureOut">
              <a:rPr lang="en-US" smtClean="0"/>
              <a:pPr/>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3217992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B61BEF0D-F0BB-DE4B-95CE-6DB70DBA9567}" type="datetimeFigureOut">
              <a:rPr lang="en-US" smtClean="0"/>
              <a:pPr/>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4111317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3330215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EB712588-04B1-427B-82EE-E8DB90309F08}" type="datetimeFigureOut">
              <a:rPr lang="en-US" smtClean="0"/>
              <a:pPr/>
              <a:t>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pPr/>
              <a:t>‹#›</a:t>
            </a:fld>
            <a:endParaRPr lang="en-US" dirty="0"/>
          </a:p>
        </p:txBody>
      </p:sp>
    </p:spTree>
    <p:extLst>
      <p:ext uri="{BB962C8B-B14F-4D97-AF65-F5344CB8AC3E}">
        <p14:creationId xmlns="" xmlns:p14="http://schemas.microsoft.com/office/powerpoint/2010/main" val="30039150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B61BEF0D-F0BB-DE4B-95CE-6DB70DBA9567}" type="datetimeFigureOut">
              <a:rPr lang="en-US" smtClean="0"/>
              <a:pPr/>
              <a:t>12/1/2025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5202533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B61BEF0D-F0BB-DE4B-95CE-6DB70DBA9567}" type="datetimeFigureOut">
              <a:rPr lang="en-US" smtClean="0"/>
              <a:pPr/>
              <a:t>12/1/2025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0823727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12/1/2025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16498862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pPr/>
              <a:t>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pPr/>
              <a:t>‹#›</a:t>
            </a:fld>
            <a:endParaRPr lang="en-US" dirty="0"/>
          </a:p>
        </p:txBody>
      </p:sp>
    </p:spTree>
    <p:extLst>
      <p:ext uri="{BB962C8B-B14F-4D97-AF65-F5344CB8AC3E}">
        <p14:creationId xmlns="" xmlns:p14="http://schemas.microsoft.com/office/powerpoint/2010/main" val="38844448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9175076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55C6B4A9-1611-4792-9094-5F34BCA07E0B}" type="datetimeFigureOut">
              <a:rPr lang="en-US" smtClean="0"/>
              <a:pPr/>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pPr/>
              <a:t>‹#›</a:t>
            </a:fld>
            <a:endParaRPr lang="en-US" dirty="0"/>
          </a:p>
        </p:txBody>
      </p:sp>
    </p:spTree>
    <p:extLst>
      <p:ext uri="{BB962C8B-B14F-4D97-AF65-F5344CB8AC3E}">
        <p14:creationId xmlns="" xmlns:p14="http://schemas.microsoft.com/office/powerpoint/2010/main" val="15848176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B61BEF0D-F0BB-DE4B-95CE-6DB70DBA9567}" type="datetimeFigureOut">
              <a:rPr lang="en-US" smtClean="0"/>
              <a:pPr/>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1827678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pPr/>
              <a:t>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pPr/>
              <a:t>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12/1/2025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12/1/2025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1165613323"/>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arabacademy.com/eca/"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solidFill>
                  <a:schemeClr val="tx1"/>
                </a:solidFill>
              </a:rPr>
              <a:t>Arab Contribution to World Culture and Civilization</a:t>
            </a:r>
            <a:endParaRPr lang="en-IN" dirty="0">
              <a:solidFill>
                <a:schemeClr val="tx1"/>
              </a:solidFill>
            </a:endParaRPr>
          </a:p>
        </p:txBody>
      </p:sp>
    </p:spTree>
    <p:extLst>
      <p:ext uri="{BB962C8B-B14F-4D97-AF65-F5344CB8AC3E}">
        <p14:creationId xmlns="" xmlns:p14="http://schemas.microsoft.com/office/powerpoint/2010/main" val="1229291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1084" y="255589"/>
            <a:ext cx="9171516" cy="6335711"/>
          </a:xfrm>
        </p:spPr>
        <p:txBody>
          <a:bodyPr>
            <a:noAutofit/>
          </a:bodyPr>
          <a:lstStyle/>
          <a:p>
            <a:r>
              <a:rPr lang="en-US" sz="2200" dirty="0">
                <a:latin typeface="Comic Sans MS" panose="030F0702030302020204" pitchFamily="66" charset="0"/>
              </a:rPr>
              <a:t>Civilization is what we have.</a:t>
            </a:r>
          </a:p>
          <a:p>
            <a:r>
              <a:rPr lang="en-US" sz="2200" dirty="0" smtClean="0">
                <a:latin typeface="Comic Sans MS" panose="030F0702030302020204" pitchFamily="66" charset="0"/>
              </a:rPr>
              <a:t>Civilization </a:t>
            </a:r>
            <a:r>
              <a:rPr lang="en-US" sz="2200" dirty="0">
                <a:latin typeface="Comic Sans MS" panose="030F0702030302020204" pitchFamily="66" charset="0"/>
              </a:rPr>
              <a:t>has a </a:t>
            </a:r>
            <a:r>
              <a:rPr lang="en-US" sz="2200" dirty="0" smtClean="0">
                <a:latin typeface="Comic Sans MS" panose="030F0702030302020204" pitchFamily="66" charset="0"/>
              </a:rPr>
              <a:t>precise </a:t>
            </a:r>
            <a:r>
              <a:rPr lang="en-US" sz="2200" dirty="0">
                <a:latin typeface="Comic Sans MS" panose="030F0702030302020204" pitchFamily="66" charset="0"/>
              </a:rPr>
              <a:t>standard of measurement. The universal  standard of civilization is utility because civilization is a means.</a:t>
            </a:r>
          </a:p>
          <a:p>
            <a:r>
              <a:rPr lang="en-US" sz="2200" dirty="0" smtClean="0">
                <a:latin typeface="Comic Sans MS" panose="030F0702030302020204" pitchFamily="66" charset="0"/>
              </a:rPr>
              <a:t>Civilization </a:t>
            </a:r>
            <a:r>
              <a:rPr lang="en-US" sz="2200" dirty="0">
                <a:latin typeface="Comic Sans MS" panose="030F0702030302020204" pitchFamily="66" charset="0"/>
              </a:rPr>
              <a:t>is always advancing. The various constituents of  civilizations namely machines, means of transportation, communication,  etc. are constantly progressive.</a:t>
            </a:r>
          </a:p>
          <a:p>
            <a:r>
              <a:rPr lang="en-US" sz="2200" dirty="0" smtClean="0">
                <a:latin typeface="Comic Sans MS" panose="030F0702030302020204" pitchFamily="66" charset="0"/>
              </a:rPr>
              <a:t>Civilization </a:t>
            </a:r>
            <a:r>
              <a:rPr lang="en-US" sz="2200" dirty="0">
                <a:latin typeface="Comic Sans MS" panose="030F0702030302020204" pitchFamily="66" charset="0"/>
              </a:rPr>
              <a:t>is external and a means. It is the means for the expression  and manifestation of the grandness, it is like the body of an  individual. </a:t>
            </a:r>
            <a:endParaRPr lang="en-US" sz="2200" dirty="0" smtClean="0">
              <a:latin typeface="Comic Sans MS" panose="030F0702030302020204" pitchFamily="66" charset="0"/>
            </a:endParaRPr>
          </a:p>
          <a:p>
            <a:r>
              <a:rPr lang="en-US" sz="2200" dirty="0" smtClean="0">
                <a:latin typeface="Comic Sans MS" panose="030F0702030302020204" pitchFamily="66" charset="0"/>
              </a:rPr>
              <a:t>1</a:t>
            </a:r>
            <a:r>
              <a:rPr lang="en-US" sz="2200" dirty="0">
                <a:latin typeface="Comic Sans MS" panose="030F0702030302020204" pitchFamily="66" charset="0"/>
              </a:rPr>
              <a:t>. Only a few societies have civilization.</a:t>
            </a:r>
          </a:p>
          <a:p>
            <a:r>
              <a:rPr lang="en-US" sz="2200" dirty="0">
                <a:latin typeface="Comic Sans MS" panose="030F0702030302020204" pitchFamily="66" charset="0"/>
              </a:rPr>
              <a:t>2. Civilization is later.</a:t>
            </a:r>
          </a:p>
          <a:p>
            <a:r>
              <a:rPr lang="en-US" sz="2200" dirty="0">
                <a:latin typeface="Comic Sans MS" panose="030F0702030302020204" pitchFamily="66" charset="0"/>
              </a:rPr>
              <a:t>3. Civilization represents a stage of cultural advancement.</a:t>
            </a:r>
          </a:p>
          <a:p>
            <a:r>
              <a:rPr lang="en-US" sz="2200" dirty="0">
                <a:latin typeface="Comic Sans MS" panose="030F0702030302020204" pitchFamily="66" charset="0"/>
              </a:rPr>
              <a:t>4.Civilization is a part of reality culture.</a:t>
            </a:r>
          </a:p>
          <a:p>
            <a:r>
              <a:rPr lang="en-US" sz="2200" dirty="0">
                <a:latin typeface="Comic Sans MS" panose="030F0702030302020204" pitchFamily="66" charset="0"/>
              </a:rPr>
              <a:t>5.Civilization is a totality of great and little traditions.</a:t>
            </a:r>
          </a:p>
          <a:p>
            <a:endParaRPr lang="en-IN" dirty="0">
              <a:latin typeface="Comic Sans MS" panose="030F0702030302020204" pitchFamily="66" charset="0"/>
            </a:endParaRPr>
          </a:p>
        </p:txBody>
      </p:sp>
    </p:spTree>
    <p:extLst>
      <p:ext uri="{BB962C8B-B14F-4D97-AF65-F5344CB8AC3E}">
        <p14:creationId xmlns="" xmlns:p14="http://schemas.microsoft.com/office/powerpoint/2010/main" val="3609969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 calcmode="lin" valueType="num">
                                      <p:cBhvr additive="base">
                                        <p:cTn id="2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calcmode="lin" valueType="num">
                                      <p:cBhvr additive="base">
                                        <p:cTn id="2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additive="base">
                                        <p:cTn id="3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 calcmode="lin" valueType="num">
                                      <p:cBhvr additive="base">
                                        <p:cTn id="3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 calcmode="lin" valueType="num">
                                      <p:cBhvr additive="base">
                                        <p:cTn id="44"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8" end="8"/>
                                            </p:txEl>
                                          </p:spTgt>
                                        </p:tgtEl>
                                        <p:attrNameLst>
                                          <p:attrName>style.visibility</p:attrName>
                                        </p:attrNameLst>
                                      </p:cBhvr>
                                      <p:to>
                                        <p:strVal val="visible"/>
                                      </p:to>
                                    </p:set>
                                    <p:anim calcmode="lin" valueType="num">
                                      <p:cBhvr additive="base">
                                        <p:cTn id="50"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90500"/>
            <a:ext cx="8596668" cy="1320800"/>
          </a:xfrm>
        </p:spPr>
        <p:txBody>
          <a:bodyPr>
            <a:normAutofit/>
          </a:bodyPr>
          <a:lstStyle/>
          <a:p>
            <a:pPr algn="ctr"/>
            <a:r>
              <a:rPr lang="en-US" sz="5000" dirty="0">
                <a:latin typeface="Comic Sans MS" panose="030F0702030302020204" pitchFamily="66" charset="0"/>
              </a:rPr>
              <a:t>Summary</a:t>
            </a:r>
            <a:endParaRPr lang="en-IN" sz="5000" dirty="0">
              <a:latin typeface="Comic Sans MS" panose="030F0702030302020204" pitchFamily="66" charset="0"/>
            </a:endParaRPr>
          </a:p>
        </p:txBody>
      </p:sp>
      <p:sp>
        <p:nvSpPr>
          <p:cNvPr id="3" name="Content Placeholder 2"/>
          <p:cNvSpPr>
            <a:spLocks noGrp="1"/>
          </p:cNvSpPr>
          <p:nvPr>
            <p:ph idx="1"/>
          </p:nvPr>
        </p:nvSpPr>
        <p:spPr>
          <a:xfrm>
            <a:off x="677334" y="850900"/>
            <a:ext cx="8596668" cy="3880773"/>
          </a:xfrm>
        </p:spPr>
        <p:txBody>
          <a:bodyPr>
            <a:noAutofit/>
          </a:bodyPr>
          <a:lstStyle/>
          <a:p>
            <a:pPr marL="0" indent="0">
              <a:buNone/>
            </a:pPr>
            <a:endParaRPr lang="en-US" sz="2300" dirty="0"/>
          </a:p>
          <a:p>
            <a:r>
              <a:rPr lang="en-US" sz="2300" dirty="0"/>
              <a:t>1.Culture is by definition smaller than a civilization.</a:t>
            </a:r>
          </a:p>
          <a:p>
            <a:endParaRPr lang="en-US" sz="2300" dirty="0"/>
          </a:p>
          <a:p>
            <a:r>
              <a:rPr lang="en-US" sz="2300" dirty="0"/>
              <a:t>2.Culture can grow and exist without residing in a formal civilization whereas a civilization will never grow and exist without the element of culture.</a:t>
            </a:r>
          </a:p>
          <a:p>
            <a:endParaRPr lang="en-US" sz="2300" dirty="0"/>
          </a:p>
          <a:p>
            <a:r>
              <a:rPr lang="en-US" sz="2300" dirty="0"/>
              <a:t>3.Culture can be tangible or intangible whereas civilization is something that is more tangible because it is what you see as a whole</a:t>
            </a:r>
          </a:p>
          <a:p>
            <a:endParaRPr lang="en-US" sz="2300" dirty="0"/>
          </a:p>
          <a:p>
            <a:r>
              <a:rPr lang="en-US" sz="2300" dirty="0"/>
              <a:t>4.Culture can be transmitted through symbols in the form of language whereas an entire civilization cannot be transmitted by mere language alone.</a:t>
            </a:r>
            <a:endParaRPr lang="en-IN" sz="2300" dirty="0"/>
          </a:p>
        </p:txBody>
      </p:sp>
    </p:spTree>
    <p:extLst>
      <p:ext uri="{BB962C8B-B14F-4D97-AF65-F5344CB8AC3E}">
        <p14:creationId xmlns="" xmlns:p14="http://schemas.microsoft.com/office/powerpoint/2010/main" val="835315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circle(in)">
                                      <p:cBhvr>
                                        <p:cTn id="17" dur="20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wipe(down)">
                                      <p:cBhvr>
                                        <p:cTn id="2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The Arabic Language</a:t>
            </a:r>
            <a:endParaRPr lang="en-IN" dirty="0"/>
          </a:p>
        </p:txBody>
      </p:sp>
      <p:sp>
        <p:nvSpPr>
          <p:cNvPr id="3" name="Content Placeholder 2"/>
          <p:cNvSpPr>
            <a:spLocks noGrp="1"/>
          </p:cNvSpPr>
          <p:nvPr>
            <p:ph idx="1"/>
          </p:nvPr>
        </p:nvSpPr>
        <p:spPr/>
        <p:txBody>
          <a:bodyPr>
            <a:normAutofit/>
          </a:bodyPr>
          <a:lstStyle/>
          <a:p>
            <a:r>
              <a:rPr lang="en-US" dirty="0" smtClean="0"/>
              <a:t>Has </a:t>
            </a:r>
            <a:r>
              <a:rPr lang="en-US" dirty="0"/>
              <a:t>been around for well over 1000 years. </a:t>
            </a:r>
            <a:endParaRPr lang="en-US" dirty="0" smtClean="0"/>
          </a:p>
          <a:p>
            <a:r>
              <a:rPr lang="en-US" dirty="0" smtClean="0"/>
              <a:t>Originated </a:t>
            </a:r>
            <a:r>
              <a:rPr lang="en-US" dirty="0"/>
              <a:t>in the Arabian </a:t>
            </a:r>
            <a:r>
              <a:rPr lang="en-US" dirty="0" smtClean="0"/>
              <a:t>Peninsula</a:t>
            </a:r>
          </a:p>
          <a:p>
            <a:r>
              <a:rPr lang="en-US" dirty="0" smtClean="0"/>
              <a:t>A </a:t>
            </a:r>
            <a:r>
              <a:rPr lang="en-US" dirty="0"/>
              <a:t>member of the family of Semitic languages. </a:t>
            </a:r>
          </a:p>
          <a:p>
            <a:r>
              <a:rPr lang="en-US" dirty="0" smtClean="0"/>
              <a:t>Today</a:t>
            </a:r>
            <a:r>
              <a:rPr lang="en-US" dirty="0"/>
              <a:t>, Arabic is the widely spoken Semitic language. Some other native Semitic languages spoken today include: Hebrew, Aramaic, Kurdish, Amharic (spoken in Ethiopia), Tigre (spoken in Eritrea) and Berber (spoken in Morocco and </a:t>
            </a:r>
            <a:r>
              <a:rPr lang="en-US" dirty="0" smtClean="0"/>
              <a:t>Algeria)</a:t>
            </a:r>
            <a:endParaRPr lang="en-IN" dirty="0"/>
          </a:p>
        </p:txBody>
      </p:sp>
    </p:spTree>
    <p:extLst>
      <p:ext uri="{BB962C8B-B14F-4D97-AF65-F5344CB8AC3E}">
        <p14:creationId xmlns="" xmlns:p14="http://schemas.microsoft.com/office/powerpoint/2010/main" val="425130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The Spread of Arabic</a:t>
            </a:r>
            <a:endParaRPr lang="en-IN" dirty="0"/>
          </a:p>
        </p:txBody>
      </p:sp>
      <p:sp>
        <p:nvSpPr>
          <p:cNvPr id="3" name="Content Placeholder 2"/>
          <p:cNvSpPr>
            <a:spLocks noGrp="1"/>
          </p:cNvSpPr>
          <p:nvPr>
            <p:ph idx="1"/>
          </p:nvPr>
        </p:nvSpPr>
        <p:spPr/>
        <p:txBody>
          <a:bodyPr/>
          <a:lstStyle/>
          <a:p>
            <a:r>
              <a:rPr lang="en-US" dirty="0"/>
              <a:t>The spread of the Arabic language occurred as a result of various nomadic tribes traveling out of the Arabic </a:t>
            </a:r>
            <a:r>
              <a:rPr lang="en-US" dirty="0" smtClean="0"/>
              <a:t>Peninsula.</a:t>
            </a:r>
          </a:p>
          <a:p>
            <a:r>
              <a:rPr lang="en-US" dirty="0" smtClean="0"/>
              <a:t>Rapid </a:t>
            </a:r>
            <a:r>
              <a:rPr lang="en-US" dirty="0"/>
              <a:t>growth of the Arabic language happened as a result of the Islamic Conquests that took place in the 7</a:t>
            </a:r>
            <a:r>
              <a:rPr lang="en-US" baseline="30000" dirty="0"/>
              <a:t>th</a:t>
            </a:r>
            <a:r>
              <a:rPr lang="en-US" dirty="0"/>
              <a:t> century C.E. </a:t>
            </a:r>
            <a:endParaRPr lang="en-US" dirty="0" smtClean="0"/>
          </a:p>
          <a:p>
            <a:r>
              <a:rPr lang="en-US" dirty="0" smtClean="0"/>
              <a:t>Through </a:t>
            </a:r>
            <a:r>
              <a:rPr lang="en-US" dirty="0"/>
              <a:t>these conquests, the Arabic language made its way into Northern Africa, the Iberian Peninsula </a:t>
            </a:r>
            <a:r>
              <a:rPr lang="en-US" dirty="0" smtClean="0"/>
              <a:t>(Spain) </a:t>
            </a:r>
            <a:r>
              <a:rPr lang="en-US" dirty="0"/>
              <a:t>and east into modern day China</a:t>
            </a:r>
            <a:r>
              <a:rPr lang="en-US" dirty="0" smtClean="0"/>
              <a:t>.</a:t>
            </a:r>
          </a:p>
          <a:p>
            <a:r>
              <a:rPr lang="en-US" dirty="0"/>
              <a:t>The Qur’an has served as the basis of the Arabic language to this day.</a:t>
            </a:r>
            <a:endParaRPr lang="en-IN" dirty="0"/>
          </a:p>
        </p:txBody>
      </p:sp>
    </p:spTree>
    <p:extLst>
      <p:ext uri="{BB962C8B-B14F-4D97-AF65-F5344CB8AC3E}">
        <p14:creationId xmlns="" xmlns:p14="http://schemas.microsoft.com/office/powerpoint/2010/main" val="6903543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Arabic: Present Status</a:t>
            </a:r>
            <a:endParaRPr lang="en-IN" dirty="0"/>
          </a:p>
        </p:txBody>
      </p:sp>
      <p:sp>
        <p:nvSpPr>
          <p:cNvPr id="3" name="Content Placeholder 2"/>
          <p:cNvSpPr>
            <a:spLocks noGrp="1"/>
          </p:cNvSpPr>
          <p:nvPr>
            <p:ph idx="1"/>
          </p:nvPr>
        </p:nvSpPr>
        <p:spPr/>
        <p:txBody>
          <a:bodyPr>
            <a:normAutofit lnSpcReduction="10000"/>
          </a:bodyPr>
          <a:lstStyle/>
          <a:p>
            <a:r>
              <a:rPr lang="en-US" dirty="0"/>
              <a:t>one of the six most spoken languages in the world, comprising more than 400 million speakers. If it is considered a set of different languages, </a:t>
            </a:r>
            <a:r>
              <a:rPr lang="en-US" dirty="0">
                <a:hlinkClick r:id="rId2"/>
              </a:rPr>
              <a:t>Egyptian Arabic</a:t>
            </a:r>
            <a:r>
              <a:rPr lang="en-US" dirty="0"/>
              <a:t> would be the most widely spoken variety of Arabic</a:t>
            </a:r>
            <a:r>
              <a:rPr lang="en-US" dirty="0" smtClean="0"/>
              <a:t>.</a:t>
            </a:r>
          </a:p>
          <a:p>
            <a:r>
              <a:rPr lang="en-US" dirty="0"/>
              <a:t>Over the centuries of its existence, the Arabic language has adopted words from other languages including Hebrew, Aramaic, Persian, Greek, English and French. It has also influenced other languages as well including Turkish, Bengali, Hindi, Indonesian and Tagalog.</a:t>
            </a:r>
          </a:p>
          <a:p>
            <a:r>
              <a:rPr lang="en-US" dirty="0"/>
              <a:t>The Arabic language continues to be a crucial language in world affairs. Whether you want to expand your professional opportunities, learn about a new culture or interact with the growing number of Arabic </a:t>
            </a:r>
            <a:r>
              <a:rPr lang="en-US" dirty="0" smtClean="0"/>
              <a:t>speakers</a:t>
            </a:r>
          </a:p>
          <a:p>
            <a:r>
              <a:rPr lang="en-US" dirty="0"/>
              <a:t>The Arabic language continues to be a crucial language in world affairs. Whether you want to expand your professional opportunities, learn about a new culture or interact with the growing number of Arabic speakers</a:t>
            </a:r>
          </a:p>
          <a:p>
            <a:endParaRPr lang="en-IN" dirty="0"/>
          </a:p>
          <a:p>
            <a:endParaRPr lang="en-US" dirty="0"/>
          </a:p>
          <a:p>
            <a:endParaRPr lang="en-IN" dirty="0"/>
          </a:p>
        </p:txBody>
      </p:sp>
    </p:spTree>
    <p:extLst>
      <p:ext uri="{BB962C8B-B14F-4D97-AF65-F5344CB8AC3E}">
        <p14:creationId xmlns="" xmlns:p14="http://schemas.microsoft.com/office/powerpoint/2010/main" val="1975952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Arabic: Interaction with other Languages</a:t>
            </a:r>
            <a:endParaRPr lang="en-IN" dirty="0"/>
          </a:p>
        </p:txBody>
      </p:sp>
      <p:sp>
        <p:nvSpPr>
          <p:cNvPr id="3" name="Content Placeholder 2"/>
          <p:cNvSpPr>
            <a:spLocks noGrp="1"/>
          </p:cNvSpPr>
          <p:nvPr>
            <p:ph idx="1"/>
          </p:nvPr>
        </p:nvSpPr>
        <p:spPr/>
        <p:txBody>
          <a:bodyPr/>
          <a:lstStyle/>
          <a:p>
            <a:r>
              <a:rPr lang="en-US" dirty="0"/>
              <a:t>Over the centuries of its existence, the Arabic language has adopted words from other languages including Hebrew, Aramaic, Persian, Greek, English and French. </a:t>
            </a:r>
            <a:endParaRPr lang="en-US" dirty="0" smtClean="0"/>
          </a:p>
          <a:p>
            <a:r>
              <a:rPr lang="en-US" dirty="0" smtClean="0"/>
              <a:t>Influenced </a:t>
            </a:r>
            <a:r>
              <a:rPr lang="en-US" dirty="0"/>
              <a:t>other languages as well including Turkish, Bengali, Hindi, Indonesian and </a:t>
            </a:r>
            <a:r>
              <a:rPr lang="en-US" dirty="0" smtClean="0"/>
              <a:t>Tagalog (standardized form: </a:t>
            </a:r>
            <a:r>
              <a:rPr lang="en-US" dirty="0" err="1" smtClean="0"/>
              <a:t>Filippino</a:t>
            </a:r>
            <a:r>
              <a:rPr lang="en-US" dirty="0" smtClean="0"/>
              <a:t>, the national language of the Philippines)</a:t>
            </a:r>
            <a:endParaRPr lang="en-US" dirty="0"/>
          </a:p>
          <a:p>
            <a:endParaRPr lang="en-US" dirty="0"/>
          </a:p>
          <a:p>
            <a:endParaRPr lang="en-IN" dirty="0"/>
          </a:p>
        </p:txBody>
      </p:sp>
    </p:spTree>
    <p:extLst>
      <p:ext uri="{BB962C8B-B14F-4D97-AF65-F5344CB8AC3E}">
        <p14:creationId xmlns="" xmlns:p14="http://schemas.microsoft.com/office/powerpoint/2010/main" val="41397885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677334" y="2121952"/>
            <a:ext cx="8596668" cy="4549304"/>
          </a:xfrm>
        </p:spPr>
        <p:txBody>
          <a:bodyPr>
            <a:normAutofit lnSpcReduction="10000"/>
          </a:bodyPr>
          <a:lstStyle/>
          <a:p>
            <a:r>
              <a:rPr lang="en-US" b="1" dirty="0"/>
              <a:t>1</a:t>
            </a:r>
            <a:r>
              <a:rPr lang="en-US" b="1" dirty="0" smtClean="0"/>
              <a:t>.</a:t>
            </a:r>
            <a:r>
              <a:rPr lang="en-US" b="1" dirty="0"/>
              <a:t> </a:t>
            </a:r>
            <a:r>
              <a:rPr lang="en-US" b="1" dirty="0" smtClean="0"/>
              <a:t>Most </a:t>
            </a:r>
            <a:r>
              <a:rPr lang="en-US" b="1" dirty="0"/>
              <a:t>Words in the Arabic language always start with a consonant </a:t>
            </a:r>
            <a:r>
              <a:rPr lang="en-US" b="1" dirty="0" smtClean="0"/>
              <a:t>letter</a:t>
            </a:r>
          </a:p>
          <a:p>
            <a:r>
              <a:rPr lang="en-US" b="1" dirty="0"/>
              <a:t>2. The Arabic alphabet only has 3 </a:t>
            </a:r>
            <a:r>
              <a:rPr lang="en-US" b="1" dirty="0" smtClean="0"/>
              <a:t>vowels</a:t>
            </a:r>
          </a:p>
          <a:p>
            <a:r>
              <a:rPr lang="en-US" b="1" dirty="0"/>
              <a:t>3. Arabic is written in </a:t>
            </a:r>
            <a:r>
              <a:rPr lang="en-US" b="1" dirty="0" smtClean="0"/>
              <a:t>script (cursive), </a:t>
            </a:r>
            <a:r>
              <a:rPr lang="en-US" b="1" dirty="0"/>
              <a:t>right to </a:t>
            </a:r>
            <a:r>
              <a:rPr lang="en-US" b="1" dirty="0" smtClean="0"/>
              <a:t>left</a:t>
            </a:r>
            <a:endParaRPr lang="en-IN" dirty="0" smtClean="0"/>
          </a:p>
          <a:p>
            <a:pPr marL="0" indent="0">
              <a:buNone/>
            </a:pPr>
            <a:r>
              <a:rPr lang="en-IN" b="1" dirty="0"/>
              <a:t> </a:t>
            </a:r>
            <a:r>
              <a:rPr lang="en-IN" b="1" dirty="0" smtClean="0"/>
              <a:t>        Characters are written joined together in a flowing manner; this makes    the writing faster.</a:t>
            </a:r>
          </a:p>
          <a:p>
            <a:pPr marL="0" indent="0">
              <a:buNone/>
            </a:pPr>
            <a:r>
              <a:rPr lang="en-IN" b="1" dirty="0"/>
              <a:t> </a:t>
            </a:r>
            <a:r>
              <a:rPr lang="en-IN" b="1" dirty="0" smtClean="0"/>
              <a:t>     4. </a:t>
            </a:r>
            <a:r>
              <a:rPr lang="en-US" dirty="0"/>
              <a:t>some consonants would share the same shape. As a way of differentiating the consonants that shared the same shape, a system of dots, which were placed over the letters, </a:t>
            </a:r>
            <a:r>
              <a:rPr lang="en-US" dirty="0" smtClean="0"/>
              <a:t>was developed.</a:t>
            </a:r>
            <a:endParaRPr lang="en-IN" b="1" dirty="0" smtClean="0"/>
          </a:p>
          <a:p>
            <a:pPr marL="0" indent="0">
              <a:buNone/>
            </a:pPr>
            <a:r>
              <a:rPr lang="en-US" b="1" dirty="0" smtClean="0"/>
              <a:t>       5. Has to be understood from its context:</a:t>
            </a:r>
          </a:p>
          <a:p>
            <a:pPr marL="0" indent="0">
              <a:buNone/>
            </a:pPr>
            <a:r>
              <a:rPr lang="en-US" b="1" dirty="0"/>
              <a:t> </a:t>
            </a:r>
            <a:r>
              <a:rPr lang="en-US" b="1" dirty="0" smtClean="0"/>
              <a:t>          Not using short vowel signs (diacritical marks) unless for beginners. One should know Arabic to read it.</a:t>
            </a:r>
          </a:p>
          <a:p>
            <a:pPr marL="0" indent="0">
              <a:buNone/>
            </a:pPr>
            <a:r>
              <a:rPr lang="en-US" b="1" dirty="0"/>
              <a:t> </a:t>
            </a:r>
            <a:r>
              <a:rPr lang="en-US" b="1" dirty="0" smtClean="0"/>
              <a:t>      6. </a:t>
            </a:r>
            <a:r>
              <a:rPr lang="en-US" dirty="0"/>
              <a:t> written language is quite different from the spoken version, which probably provides another challenge for those trying to learn to speak it, and for those trying to do an English to Arabic translation and vice versa.</a:t>
            </a:r>
            <a:endParaRPr lang="en-US" b="1" dirty="0" smtClean="0"/>
          </a:p>
          <a:p>
            <a:pPr marL="0" indent="0">
              <a:buNone/>
            </a:pPr>
            <a:endParaRPr lang="en-US" b="1" dirty="0" smtClean="0"/>
          </a:p>
        </p:txBody>
      </p:sp>
    </p:spTree>
    <p:extLst>
      <p:ext uri="{BB962C8B-B14F-4D97-AF65-F5344CB8AC3E}">
        <p14:creationId xmlns="" xmlns:p14="http://schemas.microsoft.com/office/powerpoint/2010/main" val="30984615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Arab History: The Periods</a:t>
            </a:r>
            <a:endParaRPr lang="en-IN" dirty="0"/>
          </a:p>
        </p:txBody>
      </p:sp>
      <p:sp>
        <p:nvSpPr>
          <p:cNvPr id="3" name="Content Placeholder 2"/>
          <p:cNvSpPr>
            <a:spLocks noGrp="1"/>
          </p:cNvSpPr>
          <p:nvPr>
            <p:ph idx="1"/>
          </p:nvPr>
        </p:nvSpPr>
        <p:spPr/>
        <p:txBody>
          <a:bodyPr>
            <a:normAutofit/>
          </a:bodyPr>
          <a:lstStyle/>
          <a:p>
            <a:r>
              <a:rPr lang="en-IN" sz="2800" dirty="0" err="1" smtClean="0"/>
              <a:t>Jahiliyya</a:t>
            </a:r>
            <a:r>
              <a:rPr lang="en-IN" sz="2800" dirty="0" smtClean="0"/>
              <a:t> Period </a:t>
            </a:r>
            <a:r>
              <a:rPr lang="en-IN" dirty="0" smtClean="0"/>
              <a:t>(500?-610 CE)</a:t>
            </a:r>
            <a:endParaRPr lang="en-IN" dirty="0"/>
          </a:p>
          <a:p>
            <a:pPr marL="0" indent="0">
              <a:buNone/>
            </a:pPr>
            <a:r>
              <a:rPr lang="en-IN" sz="2800" dirty="0"/>
              <a:t> </a:t>
            </a:r>
            <a:r>
              <a:rPr lang="en-IN" sz="2800" dirty="0" smtClean="0"/>
              <a:t>   </a:t>
            </a:r>
            <a:r>
              <a:rPr lang="en-IN" sz="2000" dirty="0" smtClean="0"/>
              <a:t>The common term for the period immediately preceding the mission of Prophet Muhammad-A designation for the pre-Islamic period.</a:t>
            </a:r>
          </a:p>
          <a:p>
            <a:pPr marL="0" indent="0">
              <a:buNone/>
            </a:pPr>
            <a:r>
              <a:rPr lang="en-IN" sz="2000" dirty="0"/>
              <a:t> </a:t>
            </a:r>
            <a:r>
              <a:rPr lang="en-IN" sz="2000" dirty="0" smtClean="0"/>
              <a:t>     Excelled in poetry</a:t>
            </a:r>
          </a:p>
          <a:p>
            <a:pPr marL="0" indent="0">
              <a:buNone/>
            </a:pPr>
            <a:r>
              <a:rPr lang="en-IN" sz="2000" dirty="0"/>
              <a:t> </a:t>
            </a:r>
            <a:r>
              <a:rPr lang="en-IN" sz="2000" dirty="0" smtClean="0"/>
              <a:t>     Literature of the period was synonymous with poetry</a:t>
            </a:r>
          </a:p>
          <a:p>
            <a:pPr marL="0" indent="0">
              <a:buNone/>
            </a:pPr>
            <a:r>
              <a:rPr lang="en-IN" sz="2000" dirty="0"/>
              <a:t> </a:t>
            </a:r>
            <a:r>
              <a:rPr lang="en-IN" sz="2000" dirty="0" smtClean="0"/>
              <a:t>     The earliest poems that have been preserved date from the beginning of the 6</a:t>
            </a:r>
            <a:r>
              <a:rPr lang="en-IN" sz="2000" baseline="30000" dirty="0" smtClean="0"/>
              <a:t>th</a:t>
            </a:r>
            <a:r>
              <a:rPr lang="en-IN" sz="2000" dirty="0" smtClean="0"/>
              <a:t> century.</a:t>
            </a:r>
          </a:p>
          <a:p>
            <a:pPr marL="0" indent="0">
              <a:buNone/>
            </a:pPr>
            <a:r>
              <a:rPr lang="en-IN" sz="2000" dirty="0"/>
              <a:t> </a:t>
            </a:r>
            <a:r>
              <a:rPr lang="en-IN" sz="2000" dirty="0" smtClean="0"/>
              <a:t>     570 CE: Birth of Prophet Muhammad</a:t>
            </a:r>
            <a:endParaRPr lang="en-IN" sz="2800" dirty="0" smtClean="0"/>
          </a:p>
        </p:txBody>
      </p:sp>
    </p:spTree>
    <p:extLst>
      <p:ext uri="{BB962C8B-B14F-4D97-AF65-F5344CB8AC3E}">
        <p14:creationId xmlns="" xmlns:p14="http://schemas.microsoft.com/office/powerpoint/2010/main" val="28465925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Islamic Period (610-660 CE)</a:t>
            </a:r>
            <a:endParaRPr lang="en-IN" dirty="0"/>
          </a:p>
        </p:txBody>
      </p:sp>
      <p:sp>
        <p:nvSpPr>
          <p:cNvPr id="3" name="Content Placeholder 2"/>
          <p:cNvSpPr>
            <a:spLocks noGrp="1"/>
          </p:cNvSpPr>
          <p:nvPr>
            <p:ph idx="1"/>
          </p:nvPr>
        </p:nvSpPr>
        <p:spPr/>
        <p:txBody>
          <a:bodyPr/>
          <a:lstStyle/>
          <a:p>
            <a:r>
              <a:rPr lang="en-IN" dirty="0" smtClean="0"/>
              <a:t>610 CE: </a:t>
            </a:r>
            <a:r>
              <a:rPr lang="en-IN" dirty="0" err="1" smtClean="0"/>
              <a:t>Prophethood</a:t>
            </a:r>
            <a:endParaRPr lang="en-IN" dirty="0" smtClean="0"/>
          </a:p>
          <a:p>
            <a:r>
              <a:rPr lang="en-IN" dirty="0" smtClean="0"/>
              <a:t>622 CE: </a:t>
            </a:r>
            <a:r>
              <a:rPr lang="en-IN" dirty="0" err="1" smtClean="0"/>
              <a:t>Hijra</a:t>
            </a:r>
            <a:r>
              <a:rPr lang="en-IN" dirty="0" smtClean="0"/>
              <a:t> (migration) from Makkah to </a:t>
            </a:r>
            <a:r>
              <a:rPr lang="en-IN" dirty="0" err="1" smtClean="0"/>
              <a:t>Madina</a:t>
            </a:r>
            <a:r>
              <a:rPr lang="en-IN" dirty="0" smtClean="0"/>
              <a:t> (Beginning of the </a:t>
            </a:r>
            <a:r>
              <a:rPr lang="en-IN" dirty="0" err="1" smtClean="0"/>
              <a:t>Hijra</a:t>
            </a:r>
            <a:r>
              <a:rPr lang="en-IN" dirty="0" smtClean="0"/>
              <a:t> Era)</a:t>
            </a:r>
          </a:p>
          <a:p>
            <a:r>
              <a:rPr lang="en-IN" dirty="0" smtClean="0"/>
              <a:t>632 CE: Death of Prophet Muhammad</a:t>
            </a:r>
            <a:endParaRPr lang="en-IN" dirty="0"/>
          </a:p>
        </p:txBody>
      </p:sp>
    </p:spTree>
    <p:extLst>
      <p:ext uri="{BB962C8B-B14F-4D97-AF65-F5344CB8AC3E}">
        <p14:creationId xmlns="" xmlns:p14="http://schemas.microsoft.com/office/powerpoint/2010/main" val="4617408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The Umayyad Period (660-750 CE)</a:t>
            </a:r>
            <a:endParaRPr lang="en-IN" dirty="0"/>
          </a:p>
        </p:txBody>
      </p:sp>
      <p:sp>
        <p:nvSpPr>
          <p:cNvPr id="3" name="Content Placeholder 2"/>
          <p:cNvSpPr>
            <a:spLocks noGrp="1"/>
          </p:cNvSpPr>
          <p:nvPr>
            <p:ph idx="1"/>
          </p:nvPr>
        </p:nvSpPr>
        <p:spPr/>
        <p:txBody>
          <a:bodyPr/>
          <a:lstStyle/>
          <a:p>
            <a:r>
              <a:rPr lang="en-IN" dirty="0" smtClean="0"/>
              <a:t>Period of the Umayyad dynasty started by </a:t>
            </a:r>
            <a:r>
              <a:rPr lang="en-IN" dirty="0" err="1" smtClean="0"/>
              <a:t>Mu’awiya</a:t>
            </a:r>
            <a:endParaRPr lang="en-IN" dirty="0" smtClean="0"/>
          </a:p>
          <a:p>
            <a:r>
              <a:rPr lang="en-IN" dirty="0" smtClean="0"/>
              <a:t>Period of slow progress in literature, culture etc.</a:t>
            </a:r>
            <a:endParaRPr lang="en-IN" dirty="0"/>
          </a:p>
        </p:txBody>
      </p:sp>
    </p:spTree>
    <p:extLst>
      <p:ext uri="{BB962C8B-B14F-4D97-AF65-F5344CB8AC3E}">
        <p14:creationId xmlns="" xmlns:p14="http://schemas.microsoft.com/office/powerpoint/2010/main" val="1460610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000" smtClean="0">
                <a:latin typeface="Comic Sans MS" panose="030F0702030302020204" pitchFamily="66" charset="0"/>
              </a:rPr>
              <a:t>The Arabs</a:t>
            </a:r>
            <a:endParaRPr lang="en-IN" sz="5000" dirty="0">
              <a:latin typeface="Comic Sans MS" panose="030F0702030302020204" pitchFamily="66" charset="0"/>
            </a:endParaRPr>
          </a:p>
        </p:txBody>
      </p:sp>
      <p:sp>
        <p:nvSpPr>
          <p:cNvPr id="3" name="Content Placeholder 2"/>
          <p:cNvSpPr>
            <a:spLocks noGrp="1"/>
          </p:cNvSpPr>
          <p:nvPr>
            <p:ph idx="1"/>
          </p:nvPr>
        </p:nvSpPr>
        <p:spPr/>
        <p:txBody>
          <a:bodyPr>
            <a:normAutofit/>
          </a:bodyPr>
          <a:lstStyle/>
          <a:p>
            <a:r>
              <a:rPr lang="en-IN" sz="2600" smtClean="0">
                <a:latin typeface="Comic Sans MS" panose="030F0702030302020204" pitchFamily="66" charset="0"/>
              </a:rPr>
              <a:t>A population inhabiting the Arab world. </a:t>
            </a:r>
          </a:p>
          <a:p>
            <a:r>
              <a:rPr lang="en-IN" sz="2600" smtClean="0">
                <a:latin typeface="Comic Sans MS" panose="030F0702030302020204" pitchFamily="66" charset="0"/>
              </a:rPr>
              <a:t>They primarily live in the Arab states in Western Asia, North Africa and western Indian Ocean islands</a:t>
            </a:r>
          </a:p>
          <a:p>
            <a:r>
              <a:rPr lang="en-IN" sz="2600" smtClean="0">
                <a:latin typeface="Comic Sans MS" panose="030F0702030302020204" pitchFamily="66" charset="0"/>
              </a:rPr>
              <a:t>Form a significant diaspora, with Arab communities established around the world </a:t>
            </a:r>
          </a:p>
          <a:p>
            <a:r>
              <a:rPr lang="en-IN" sz="2600" smtClean="0">
                <a:latin typeface="Comic Sans MS" panose="030F0702030302020204" pitchFamily="66" charset="0"/>
              </a:rPr>
              <a:t>The world's second largest ethnic group</a:t>
            </a:r>
            <a:endParaRPr lang="en-IN" sz="2600" dirty="0">
              <a:latin typeface="Comic Sans MS" panose="030F0702030302020204" pitchFamily="66" charset="0"/>
            </a:endParaRPr>
          </a:p>
        </p:txBody>
      </p:sp>
    </p:spTree>
    <p:extLst>
      <p:ext uri="{BB962C8B-B14F-4D97-AF65-F5344CB8AC3E}">
        <p14:creationId xmlns="" xmlns:p14="http://schemas.microsoft.com/office/powerpoint/2010/main" val="17457868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The Abbasid Period (750-1258 CE)</a:t>
            </a:r>
            <a:endParaRPr lang="en-IN" dirty="0"/>
          </a:p>
        </p:txBody>
      </p:sp>
      <p:sp>
        <p:nvSpPr>
          <p:cNvPr id="3" name="Content Placeholder 2"/>
          <p:cNvSpPr>
            <a:spLocks noGrp="1"/>
          </p:cNvSpPr>
          <p:nvPr>
            <p:ph idx="1"/>
          </p:nvPr>
        </p:nvSpPr>
        <p:spPr/>
        <p:txBody>
          <a:bodyPr/>
          <a:lstStyle/>
          <a:p>
            <a:r>
              <a:rPr lang="en-IN" dirty="0" smtClean="0"/>
              <a:t>The Golden Period of Arab history</a:t>
            </a:r>
          </a:p>
          <a:p>
            <a:r>
              <a:rPr lang="en-IN" dirty="0" smtClean="0"/>
              <a:t>Baghdad, the capital, was the world centre of culture and science</a:t>
            </a:r>
          </a:p>
          <a:p>
            <a:r>
              <a:rPr lang="en-IN" dirty="0" smtClean="0"/>
              <a:t>Bayt al-</a:t>
            </a:r>
            <a:r>
              <a:rPr lang="en-IN" dirty="0" err="1" smtClean="0"/>
              <a:t>Hikma</a:t>
            </a:r>
            <a:r>
              <a:rPr lang="en-IN" dirty="0" smtClean="0"/>
              <a:t> (House of Wisdom): Centre for science and scientific translation started by the Caliph al-</a:t>
            </a:r>
            <a:r>
              <a:rPr lang="en-IN" dirty="0" err="1" smtClean="0"/>
              <a:t>Mamun</a:t>
            </a:r>
            <a:endParaRPr lang="en-IN" dirty="0"/>
          </a:p>
        </p:txBody>
      </p:sp>
    </p:spTree>
    <p:extLst>
      <p:ext uri="{BB962C8B-B14F-4D97-AF65-F5344CB8AC3E}">
        <p14:creationId xmlns="" xmlns:p14="http://schemas.microsoft.com/office/powerpoint/2010/main" val="22220428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Period of decadence (16</a:t>
            </a:r>
            <a:r>
              <a:rPr lang="en-IN" baseline="30000" dirty="0" smtClean="0"/>
              <a:t>th</a:t>
            </a:r>
            <a:r>
              <a:rPr lang="en-IN" dirty="0" smtClean="0"/>
              <a:t>-18</a:t>
            </a:r>
            <a:r>
              <a:rPr lang="en-IN" baseline="30000" dirty="0" smtClean="0"/>
              <a:t>th</a:t>
            </a:r>
            <a:r>
              <a:rPr lang="en-IN" dirty="0" smtClean="0"/>
              <a:t> c. CE)</a:t>
            </a:r>
            <a:endParaRPr lang="en-IN" dirty="0"/>
          </a:p>
        </p:txBody>
      </p:sp>
      <p:sp>
        <p:nvSpPr>
          <p:cNvPr id="3" name="Content Placeholder 2"/>
          <p:cNvSpPr>
            <a:spLocks noGrp="1"/>
          </p:cNvSpPr>
          <p:nvPr>
            <p:ph idx="1"/>
          </p:nvPr>
        </p:nvSpPr>
        <p:spPr/>
        <p:txBody>
          <a:bodyPr/>
          <a:lstStyle/>
          <a:p>
            <a:r>
              <a:rPr lang="en-IN" dirty="0" smtClean="0"/>
              <a:t>The Arab scholarship declined </a:t>
            </a:r>
          </a:p>
          <a:p>
            <a:r>
              <a:rPr lang="en-IN" dirty="0" smtClean="0"/>
              <a:t>No significant contribution to science and knowledge</a:t>
            </a:r>
            <a:endParaRPr lang="en-IN" dirty="0"/>
          </a:p>
        </p:txBody>
      </p:sp>
    </p:spTree>
    <p:extLst>
      <p:ext uri="{BB962C8B-B14F-4D97-AF65-F5344CB8AC3E}">
        <p14:creationId xmlns="" xmlns:p14="http://schemas.microsoft.com/office/powerpoint/2010/main" val="35557731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The Qur’an</a:t>
            </a:r>
            <a:endParaRPr lang="en-IN" dirty="0"/>
          </a:p>
        </p:txBody>
      </p:sp>
      <p:sp>
        <p:nvSpPr>
          <p:cNvPr id="3" name="Content Placeholder 2"/>
          <p:cNvSpPr>
            <a:spLocks noGrp="1"/>
          </p:cNvSpPr>
          <p:nvPr>
            <p:ph idx="1"/>
          </p:nvPr>
        </p:nvSpPr>
        <p:spPr/>
        <p:txBody>
          <a:bodyPr/>
          <a:lstStyle/>
          <a:p>
            <a:r>
              <a:rPr lang="en-IN" dirty="0" smtClean="0"/>
              <a:t>Revelation: A turning point in Arab history and culture</a:t>
            </a:r>
          </a:p>
          <a:p>
            <a:r>
              <a:rPr lang="en-IN" dirty="0" smtClean="0"/>
              <a:t>An easy book to read</a:t>
            </a:r>
          </a:p>
          <a:p>
            <a:r>
              <a:rPr lang="en-IN" dirty="0" smtClean="0"/>
              <a:t>Most Muslims read it as a devotional exercise</a:t>
            </a:r>
          </a:p>
          <a:p>
            <a:r>
              <a:rPr lang="en-IN" dirty="0" smtClean="0"/>
              <a:t>Most Muslims believe that it is a closed book which one can only read, recite and obey. But obedience requires knowing what kind of society the Quran seeks.</a:t>
            </a:r>
          </a:p>
          <a:p>
            <a:r>
              <a:rPr lang="en-IN" dirty="0" smtClean="0"/>
              <a:t>Addresses the entire humanity, not the Muslims only.</a:t>
            </a:r>
            <a:endParaRPr lang="en-IN" dirty="0"/>
          </a:p>
        </p:txBody>
      </p:sp>
    </p:spTree>
    <p:extLst>
      <p:ext uri="{BB962C8B-B14F-4D97-AF65-F5344CB8AC3E}">
        <p14:creationId xmlns="" xmlns:p14="http://schemas.microsoft.com/office/powerpoint/2010/main" val="33208978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Approaches to the Qur’an</a:t>
            </a:r>
            <a:endParaRPr lang="en-IN" dirty="0"/>
          </a:p>
        </p:txBody>
      </p:sp>
      <p:sp>
        <p:nvSpPr>
          <p:cNvPr id="3" name="Content Placeholder 2"/>
          <p:cNvSpPr>
            <a:spLocks noGrp="1"/>
          </p:cNvSpPr>
          <p:nvPr>
            <p:ph idx="1"/>
          </p:nvPr>
        </p:nvSpPr>
        <p:spPr/>
        <p:txBody>
          <a:bodyPr/>
          <a:lstStyle/>
          <a:p>
            <a:r>
              <a:rPr lang="en-IN" dirty="0" smtClean="0"/>
              <a:t>Muslims approach the Qur’an from a large number of different perspectives:</a:t>
            </a:r>
          </a:p>
          <a:p>
            <a:pPr marL="0" indent="0">
              <a:buNone/>
            </a:pPr>
            <a:r>
              <a:rPr lang="en-IN" dirty="0" smtClean="0"/>
              <a:t>-Theological</a:t>
            </a:r>
          </a:p>
          <a:p>
            <a:pPr marL="0" indent="0">
              <a:buNone/>
            </a:pPr>
            <a:r>
              <a:rPr lang="en-IN" dirty="0" smtClean="0"/>
              <a:t>-Devotional</a:t>
            </a:r>
          </a:p>
          <a:p>
            <a:pPr marL="0" indent="0">
              <a:buNone/>
            </a:pPr>
            <a:r>
              <a:rPr lang="en-IN" dirty="0" smtClean="0"/>
              <a:t>-Literary</a:t>
            </a:r>
          </a:p>
          <a:p>
            <a:pPr marL="0" indent="0">
              <a:buNone/>
            </a:pPr>
            <a:r>
              <a:rPr lang="en-IN" dirty="0" smtClean="0"/>
              <a:t>-Literal</a:t>
            </a:r>
          </a:p>
          <a:p>
            <a:pPr marL="0" indent="0">
              <a:buNone/>
            </a:pPr>
            <a:r>
              <a:rPr lang="en-IN" dirty="0" smtClean="0"/>
              <a:t>-Legal</a:t>
            </a:r>
          </a:p>
          <a:p>
            <a:pPr marL="0" indent="0">
              <a:buNone/>
            </a:pPr>
            <a:r>
              <a:rPr lang="en-IN" dirty="0" smtClean="0"/>
              <a:t>-Rhetorical</a:t>
            </a:r>
          </a:p>
          <a:p>
            <a:pPr marL="0" indent="0">
              <a:buNone/>
            </a:pPr>
            <a:r>
              <a:rPr lang="en-IN" dirty="0" smtClean="0"/>
              <a:t>-Mystical</a:t>
            </a:r>
          </a:p>
          <a:p>
            <a:pPr marL="0" indent="0">
              <a:buNone/>
            </a:pPr>
            <a:r>
              <a:rPr lang="en-IN" dirty="0" smtClean="0"/>
              <a:t>-Philosophical</a:t>
            </a:r>
          </a:p>
          <a:p>
            <a:endParaRPr lang="en-IN" dirty="0"/>
          </a:p>
        </p:txBody>
      </p:sp>
    </p:spTree>
    <p:extLst>
      <p:ext uri="{BB962C8B-B14F-4D97-AF65-F5344CB8AC3E}">
        <p14:creationId xmlns="" xmlns:p14="http://schemas.microsoft.com/office/powerpoint/2010/main" val="2706637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The Qur’an: A Major Driving Force</a:t>
            </a:r>
            <a:endParaRPr lang="en-IN" dirty="0"/>
          </a:p>
        </p:txBody>
      </p:sp>
      <p:sp>
        <p:nvSpPr>
          <p:cNvPr id="3" name="Content Placeholder 2"/>
          <p:cNvSpPr>
            <a:spLocks noGrp="1"/>
          </p:cNvSpPr>
          <p:nvPr>
            <p:ph idx="1"/>
          </p:nvPr>
        </p:nvSpPr>
        <p:spPr/>
        <p:txBody>
          <a:bodyPr/>
          <a:lstStyle/>
          <a:p>
            <a:r>
              <a:rPr lang="en-IN" dirty="0" smtClean="0"/>
              <a:t>A major driving force behind the scientific spirit of Arab civilization was the notion of </a:t>
            </a:r>
            <a:r>
              <a:rPr lang="en-IN" i="1" dirty="0" smtClean="0"/>
              <a:t>ijtihad</a:t>
            </a:r>
            <a:r>
              <a:rPr lang="en-IN" dirty="0" smtClean="0"/>
              <a:t>, systematic original thinking, based on the Quranic injunctions to think and reason, to use the mind which became a fundamental component of the classical worldview of Islam.</a:t>
            </a:r>
          </a:p>
          <a:p>
            <a:r>
              <a:rPr lang="en-IN" dirty="0" smtClean="0"/>
              <a:t>Later </a:t>
            </a:r>
            <a:r>
              <a:rPr lang="en-IN" i="1" dirty="0" smtClean="0"/>
              <a:t>ijtihad</a:t>
            </a:r>
            <a:r>
              <a:rPr lang="en-IN" dirty="0" smtClean="0"/>
              <a:t> was replaced by </a:t>
            </a:r>
            <a:r>
              <a:rPr lang="en-IN" i="1" dirty="0" err="1" smtClean="0"/>
              <a:t>taqlid</a:t>
            </a:r>
            <a:r>
              <a:rPr lang="en-IN" dirty="0" smtClean="0"/>
              <a:t>, or imitation of the thought and work of earlier generation of scholars. Thus the minds were closed not just on religious but also on scientific and </a:t>
            </a:r>
            <a:r>
              <a:rPr lang="en-IN" smtClean="0"/>
              <a:t>technological issues.</a:t>
            </a:r>
            <a:endParaRPr lang="en-IN"/>
          </a:p>
        </p:txBody>
      </p:sp>
    </p:spTree>
    <p:extLst>
      <p:ext uri="{BB962C8B-B14F-4D97-AF65-F5344CB8AC3E}">
        <p14:creationId xmlns="" xmlns:p14="http://schemas.microsoft.com/office/powerpoint/2010/main" val="2239082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1732" y="661441"/>
            <a:ext cx="8596668" cy="850006"/>
          </a:xfrm>
        </p:spPr>
        <p:txBody>
          <a:bodyPr>
            <a:noAutofit/>
          </a:bodyPr>
          <a:lstStyle/>
          <a:p>
            <a:pPr algn="ctr"/>
            <a:r>
              <a:rPr lang="en-IN" sz="5000" b="1" dirty="0" smtClean="0">
                <a:latin typeface="Comic Sans MS" panose="030F0702030302020204" pitchFamily="66" charset="0"/>
              </a:rPr>
              <a:t>The Arab World </a:t>
            </a:r>
            <a:br>
              <a:rPr lang="en-IN" sz="5000" b="1" dirty="0" smtClean="0">
                <a:latin typeface="Comic Sans MS" panose="030F0702030302020204" pitchFamily="66" charset="0"/>
              </a:rPr>
            </a:br>
            <a:endParaRPr lang="en-IN" sz="5000" b="1" dirty="0">
              <a:latin typeface="Comic Sans MS" panose="030F0702030302020204" pitchFamily="66" charset="0"/>
            </a:endParaRPr>
          </a:p>
        </p:txBody>
      </p:sp>
      <p:pic>
        <p:nvPicPr>
          <p:cNvPr id="5" name="Picture 4"/>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918932" y="1757465"/>
            <a:ext cx="8863313" cy="5047656"/>
          </a:xfrm>
          <a:prstGeom prst="rect">
            <a:avLst/>
          </a:prstGeom>
        </p:spPr>
      </p:pic>
      <p:pic>
        <p:nvPicPr>
          <p:cNvPr id="6" name="Picture 5"/>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918932" y="1255221"/>
            <a:ext cx="8996718" cy="5549900"/>
          </a:xfrm>
          <a:prstGeom prst="rect">
            <a:avLst/>
          </a:prstGeom>
        </p:spPr>
      </p:pic>
      <p:sp>
        <p:nvSpPr>
          <p:cNvPr id="3" name="Content Placeholder 2"/>
          <p:cNvSpPr>
            <a:spLocks noGrp="1"/>
          </p:cNvSpPr>
          <p:nvPr>
            <p:ph idx="1"/>
          </p:nvPr>
        </p:nvSpPr>
        <p:spPr>
          <a:xfrm>
            <a:off x="0" y="1067988"/>
            <a:ext cx="12192000" cy="5718677"/>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r>
              <a:rPr lang="en-IN" sz="3600" dirty="0">
                <a:latin typeface="Comic Sans MS" panose="030F0702030302020204" pitchFamily="66" charset="0"/>
              </a:rPr>
              <a:t>The Arab world (Arabic: </a:t>
            </a:r>
            <a:r>
              <a:rPr lang="ar-EG" sz="3600" dirty="0">
                <a:latin typeface="Comic Sans MS" panose="030F0702030302020204" pitchFamily="66" charset="0"/>
              </a:rPr>
              <a:t>العالم العربي‎ </a:t>
            </a:r>
            <a:r>
              <a:rPr lang="en-IN" sz="3600" dirty="0">
                <a:latin typeface="Comic Sans MS" panose="030F0702030302020204" pitchFamily="66" charset="0"/>
              </a:rPr>
              <a:t>al-</a:t>
            </a:r>
            <a:r>
              <a:rPr lang="en-IN" sz="3600" dirty="0" err="1">
                <a:latin typeface="Comic Sans MS" panose="030F0702030302020204" pitchFamily="66" charset="0"/>
              </a:rPr>
              <a:t>ʿālam</a:t>
            </a:r>
            <a:r>
              <a:rPr lang="en-IN" sz="3600" dirty="0">
                <a:latin typeface="Comic Sans MS" panose="030F0702030302020204" pitchFamily="66" charset="0"/>
              </a:rPr>
              <a:t> </a:t>
            </a:r>
            <a:r>
              <a:rPr lang="en-IN" sz="3600" dirty="0" smtClean="0">
                <a:latin typeface="Comic Sans MS" panose="030F0702030302020204" pitchFamily="66" charset="0"/>
              </a:rPr>
              <a:t>al-</a:t>
            </a:r>
            <a:r>
              <a:rPr lang="en-IN" sz="3600" dirty="0" err="1" smtClean="0">
                <a:latin typeface="Comic Sans MS" panose="030F0702030302020204" pitchFamily="66" charset="0"/>
              </a:rPr>
              <a:t>ʿarabī</a:t>
            </a:r>
            <a:r>
              <a:rPr lang="en-IN" sz="3600" dirty="0">
                <a:latin typeface="Comic Sans MS" panose="030F0702030302020204" pitchFamily="66" charset="0"/>
              </a:rPr>
              <a:t>)</a:t>
            </a:r>
            <a:r>
              <a:rPr lang="en-IN" sz="3600" dirty="0" smtClean="0">
                <a:latin typeface="Comic Sans MS" panose="030F0702030302020204" pitchFamily="66" charset="0"/>
              </a:rPr>
              <a:t> </a:t>
            </a:r>
            <a:r>
              <a:rPr lang="en-IN" sz="3600" dirty="0">
                <a:latin typeface="Comic Sans MS" panose="030F0702030302020204" pitchFamily="66" charset="0"/>
              </a:rPr>
              <a:t>currently consists of the 22 Arab countries of the Arab </a:t>
            </a:r>
            <a:r>
              <a:rPr lang="en-IN" sz="3600" dirty="0" smtClean="0">
                <a:latin typeface="Comic Sans MS" panose="030F0702030302020204" pitchFamily="66" charset="0"/>
              </a:rPr>
              <a:t>League</a:t>
            </a:r>
          </a:p>
          <a:p>
            <a:pPr marL="0" indent="0">
              <a:buNone/>
            </a:pPr>
            <a:endParaRPr lang="en-IN" sz="3600" dirty="0" smtClean="0">
              <a:latin typeface="Comic Sans MS" panose="030F0702030302020204" pitchFamily="66" charset="0"/>
            </a:endParaRPr>
          </a:p>
          <a:p>
            <a:r>
              <a:rPr lang="en-IN" sz="3600" dirty="0" smtClean="0">
                <a:latin typeface="Comic Sans MS" panose="030F0702030302020204" pitchFamily="66" charset="0"/>
              </a:rPr>
              <a:t>These </a:t>
            </a:r>
            <a:r>
              <a:rPr lang="en-IN" sz="3600" dirty="0">
                <a:latin typeface="Comic Sans MS" panose="030F0702030302020204" pitchFamily="66" charset="0"/>
              </a:rPr>
              <a:t>Arab states occupy North Africa and West </a:t>
            </a:r>
            <a:r>
              <a:rPr lang="en-IN" sz="3600" dirty="0" smtClean="0">
                <a:latin typeface="Comic Sans MS" panose="030F0702030302020204" pitchFamily="66" charset="0"/>
              </a:rPr>
              <a:t>Asia</a:t>
            </a:r>
          </a:p>
          <a:p>
            <a:pPr marL="0" indent="0">
              <a:buNone/>
            </a:pPr>
            <a:endParaRPr lang="en-IN" sz="3600" dirty="0" smtClean="0">
              <a:latin typeface="Comic Sans MS" panose="030F0702030302020204" pitchFamily="66" charset="0"/>
            </a:endParaRPr>
          </a:p>
          <a:p>
            <a:r>
              <a:rPr lang="en-IN" sz="3600" dirty="0" smtClean="0">
                <a:latin typeface="Comic Sans MS" panose="030F0702030302020204" pitchFamily="66" charset="0"/>
              </a:rPr>
              <a:t>The </a:t>
            </a:r>
            <a:r>
              <a:rPr lang="en-IN" sz="3600" dirty="0">
                <a:latin typeface="Comic Sans MS" panose="030F0702030302020204" pitchFamily="66" charset="0"/>
              </a:rPr>
              <a:t>contemporary Arab world has a combined </a:t>
            </a:r>
            <a:r>
              <a:rPr lang="en-IN" sz="3600" dirty="0" smtClean="0">
                <a:latin typeface="Comic Sans MS" panose="030F0702030302020204" pitchFamily="66" charset="0"/>
              </a:rPr>
              <a:t>population </a:t>
            </a:r>
            <a:r>
              <a:rPr lang="en-IN" sz="3600" dirty="0">
                <a:latin typeface="Comic Sans MS" panose="030F0702030302020204" pitchFamily="66" charset="0"/>
              </a:rPr>
              <a:t>of around 422 million </a:t>
            </a:r>
            <a:r>
              <a:rPr lang="en-IN" sz="3600" dirty="0" smtClean="0">
                <a:latin typeface="Comic Sans MS" panose="030F0702030302020204" pitchFamily="66" charset="0"/>
              </a:rPr>
              <a:t>inhabitants</a:t>
            </a:r>
            <a:endParaRPr lang="en-IN" sz="3600" dirty="0">
              <a:latin typeface="Comic Sans MS" panose="030F0702030302020204" pitchFamily="66" charset="0"/>
            </a:endParaRPr>
          </a:p>
        </p:txBody>
      </p:sp>
    </p:spTree>
    <p:extLst>
      <p:ext uri="{BB962C8B-B14F-4D97-AF65-F5344CB8AC3E}">
        <p14:creationId xmlns="" xmlns:p14="http://schemas.microsoft.com/office/powerpoint/2010/main" val="926206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fade">
                                      <p:cBhvr>
                                        <p:cTn id="12" dur="1000"/>
                                        <p:tgtEl>
                                          <p:spTgt spid="3">
                                            <p:bg/>
                                          </p:spTgt>
                                        </p:tgtEl>
                                      </p:cBhvr>
                                    </p:animEffect>
                                    <p:anim calcmode="lin" valueType="num">
                                      <p:cBhvr>
                                        <p:cTn id="13" dur="1000" fill="hold"/>
                                        <p:tgtEl>
                                          <p:spTgt spid="3">
                                            <p:bg/>
                                          </p:spTgt>
                                        </p:tgtEl>
                                        <p:attrNameLst>
                                          <p:attrName>ppt_x</p:attrName>
                                        </p:attrNameLst>
                                      </p:cBhvr>
                                      <p:tavLst>
                                        <p:tav tm="0">
                                          <p:val>
                                            <p:strVal val="#ppt_x"/>
                                          </p:val>
                                        </p:tav>
                                        <p:tav tm="100000">
                                          <p:val>
                                            <p:strVal val="#ppt_x"/>
                                          </p:val>
                                        </p:tav>
                                      </p:tavLst>
                                    </p:anim>
                                    <p:anim calcmode="lin" valueType="num">
                                      <p:cBhvr>
                                        <p:cTn id="14"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1000"/>
                                        <p:tgtEl>
                                          <p:spTgt spid="3">
                                            <p:txEl>
                                              <p:pRg st="2" end="2"/>
                                            </p:txEl>
                                          </p:spTgt>
                                        </p:tgtEl>
                                      </p:cBhvr>
                                    </p:animEffect>
                                    <p:anim calcmode="lin" valueType="num">
                                      <p:cBhvr>
                                        <p:cTn id="2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9551"/>
            <a:ext cx="10515600" cy="914400"/>
          </a:xfrm>
        </p:spPr>
        <p:txBody>
          <a:bodyPr>
            <a:normAutofit/>
          </a:bodyPr>
          <a:lstStyle/>
          <a:p>
            <a:pPr algn="ctr"/>
            <a:r>
              <a:rPr lang="en-IN" sz="5000" dirty="0" smtClean="0">
                <a:latin typeface="Comic Sans MS" panose="030F0702030302020204" pitchFamily="66" charset="0"/>
              </a:rPr>
              <a:t>The Arabian Peninsula</a:t>
            </a:r>
            <a:endParaRPr lang="en-IN" sz="5000" dirty="0">
              <a:latin typeface="Comic Sans MS" panose="030F0702030302020204" pitchFamily="66" charset="0"/>
            </a:endParaRPr>
          </a:p>
        </p:txBody>
      </p:sp>
      <p:pic>
        <p:nvPicPr>
          <p:cNvPr id="4" name="Picture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438150" y="1123951"/>
            <a:ext cx="5448300" cy="5448300"/>
          </a:xfrm>
          <a:prstGeom prst="rect">
            <a:avLst/>
          </a:prstGeom>
        </p:spPr>
      </p:pic>
      <p:pic>
        <p:nvPicPr>
          <p:cNvPr id="6" name="Picture 5"/>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6401853" y="1485900"/>
            <a:ext cx="4951947" cy="4581526"/>
          </a:xfrm>
          <a:prstGeom prst="rect">
            <a:avLst/>
          </a:prstGeom>
        </p:spPr>
      </p:pic>
      <p:sp>
        <p:nvSpPr>
          <p:cNvPr id="3" name="Content Placeholder 2"/>
          <p:cNvSpPr>
            <a:spLocks noGrp="1"/>
          </p:cNvSpPr>
          <p:nvPr>
            <p:ph idx="1"/>
          </p:nvPr>
        </p:nvSpPr>
        <p:spPr>
          <a:xfrm>
            <a:off x="285750" y="990601"/>
            <a:ext cx="11601450" cy="5581650"/>
          </a:xfrm>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p:spPr>
        <p:txBody>
          <a:bodyPr>
            <a:noAutofit/>
          </a:bodyPr>
          <a:lstStyle/>
          <a:p>
            <a:r>
              <a:rPr lang="en-IN" sz="3600" dirty="0">
                <a:latin typeface="Comic Sans MS" panose="030F0702030302020204" pitchFamily="66" charset="0"/>
              </a:rPr>
              <a:t>The Arabian peninsula, simplified </a:t>
            </a:r>
            <a:r>
              <a:rPr lang="en-IN" sz="3600" dirty="0" smtClean="0">
                <a:latin typeface="Comic Sans MS" panose="030F0702030302020204" pitchFamily="66" charset="0"/>
              </a:rPr>
              <a:t>as </a:t>
            </a:r>
            <a:r>
              <a:rPr lang="en-IN" sz="3600" b="1" dirty="0" smtClean="0">
                <a:solidFill>
                  <a:schemeClr val="tx1"/>
                </a:solidFill>
                <a:latin typeface="Comic Sans MS" panose="030F0702030302020204" pitchFamily="66" charset="0"/>
              </a:rPr>
              <a:t>Arabia</a:t>
            </a:r>
            <a:r>
              <a:rPr lang="en-IN" sz="3600" dirty="0" smtClean="0">
                <a:latin typeface="Comic Sans MS" panose="030F0702030302020204" pitchFamily="66" charset="0"/>
              </a:rPr>
              <a:t> </a:t>
            </a:r>
            <a:r>
              <a:rPr lang="en-IN" sz="3600" dirty="0">
                <a:latin typeface="Comic Sans MS" panose="030F0702030302020204" pitchFamily="66" charset="0"/>
              </a:rPr>
              <a:t>is a peninsula of Western Asia situated northeast of </a:t>
            </a:r>
            <a:r>
              <a:rPr lang="en-IN" sz="3600" dirty="0" smtClean="0">
                <a:latin typeface="Comic Sans MS" panose="030F0702030302020204" pitchFamily="66" charset="0"/>
              </a:rPr>
              <a:t>Africa</a:t>
            </a:r>
            <a:endParaRPr lang="en-IN" sz="3600" dirty="0">
              <a:latin typeface="Comic Sans MS" panose="030F0702030302020204" pitchFamily="66" charset="0"/>
            </a:endParaRPr>
          </a:p>
          <a:p>
            <a:endParaRPr lang="en-IN" sz="3600" dirty="0">
              <a:latin typeface="Comic Sans MS" panose="030F0702030302020204" pitchFamily="66" charset="0"/>
            </a:endParaRPr>
          </a:p>
          <a:p>
            <a:r>
              <a:rPr lang="en-IN" sz="3600" dirty="0">
                <a:latin typeface="Comic Sans MS" panose="030F0702030302020204" pitchFamily="66" charset="0"/>
              </a:rPr>
              <a:t>It is the largest peninsula in the world, at 3,237,500 </a:t>
            </a:r>
            <a:r>
              <a:rPr lang="en-IN" sz="3600" dirty="0" err="1" smtClean="0">
                <a:latin typeface="Comic Sans MS" panose="030F0702030302020204" pitchFamily="66" charset="0"/>
              </a:rPr>
              <a:t>sqkm</a:t>
            </a:r>
            <a:r>
              <a:rPr lang="en-IN" sz="3600" dirty="0">
                <a:latin typeface="Comic Sans MS" panose="030F0702030302020204" pitchFamily="66" charset="0"/>
              </a:rPr>
              <a:t>.</a:t>
            </a:r>
            <a:r>
              <a:rPr lang="en-IN" sz="3600" dirty="0" smtClean="0">
                <a:latin typeface="Comic Sans MS" panose="030F0702030302020204" pitchFamily="66" charset="0"/>
              </a:rPr>
              <a:t> </a:t>
            </a:r>
          </a:p>
          <a:p>
            <a:pPr marL="0" indent="0">
              <a:buNone/>
            </a:pPr>
            <a:endParaRPr lang="en-IN" sz="3600" dirty="0" smtClean="0">
              <a:latin typeface="Comic Sans MS" panose="030F0702030302020204" pitchFamily="66" charset="0"/>
            </a:endParaRPr>
          </a:p>
          <a:p>
            <a:r>
              <a:rPr lang="en-IN" sz="3600" dirty="0" smtClean="0">
                <a:latin typeface="Comic Sans MS" panose="030F0702030302020204" pitchFamily="66" charset="0"/>
              </a:rPr>
              <a:t>Consists </a:t>
            </a:r>
            <a:r>
              <a:rPr lang="en-IN" sz="3600" dirty="0">
                <a:latin typeface="Comic Sans MS" panose="030F0702030302020204" pitchFamily="66" charset="0"/>
              </a:rPr>
              <a:t>of the countries Yemen, Oman, Qatar, Bahrain, Kuwait, Saudi Arabia and the United Arab </a:t>
            </a:r>
            <a:r>
              <a:rPr lang="en-IN" sz="3600" dirty="0" smtClean="0">
                <a:latin typeface="Comic Sans MS" panose="030F0702030302020204" pitchFamily="66" charset="0"/>
              </a:rPr>
              <a:t>Emirates</a:t>
            </a:r>
            <a:endParaRPr lang="en-IN" sz="3600" dirty="0">
              <a:latin typeface="Comic Sans MS" panose="030F0702030302020204" pitchFamily="66" charset="0"/>
            </a:endParaRPr>
          </a:p>
        </p:txBody>
      </p:sp>
    </p:spTree>
    <p:extLst>
      <p:ext uri="{BB962C8B-B14F-4D97-AF65-F5344CB8AC3E}">
        <p14:creationId xmlns="" xmlns:p14="http://schemas.microsoft.com/office/powerpoint/2010/main" val="10993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8334" y="0"/>
            <a:ext cx="8596668" cy="952500"/>
          </a:xfrm>
        </p:spPr>
        <p:txBody>
          <a:bodyPr>
            <a:normAutofit/>
          </a:bodyPr>
          <a:lstStyle/>
          <a:p>
            <a:pPr algn="ctr"/>
            <a:r>
              <a:rPr lang="en-IN" sz="5000" dirty="0" smtClean="0">
                <a:latin typeface="Comic Sans MS" panose="030F0702030302020204" pitchFamily="66" charset="0"/>
              </a:rPr>
              <a:t>Saudi Arabia</a:t>
            </a:r>
            <a:endParaRPr lang="en-IN" sz="5000" dirty="0">
              <a:latin typeface="Comic Sans MS" panose="030F0702030302020204" pitchFamily="66" charset="0"/>
            </a:endParaRPr>
          </a:p>
        </p:txBody>
      </p:sp>
      <p:sp>
        <p:nvSpPr>
          <p:cNvPr id="3" name="Content Placeholder 2"/>
          <p:cNvSpPr>
            <a:spLocks noGrp="1"/>
          </p:cNvSpPr>
          <p:nvPr>
            <p:ph idx="1"/>
          </p:nvPr>
        </p:nvSpPr>
        <p:spPr>
          <a:xfrm>
            <a:off x="342899" y="1094110"/>
            <a:ext cx="11620501" cy="5551811"/>
          </a:xfrm>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p:spPr>
        <p:txBody>
          <a:bodyPr>
            <a:noAutofit/>
          </a:bodyPr>
          <a:lstStyle/>
          <a:p>
            <a:pPr marL="0" indent="0">
              <a:buNone/>
            </a:pPr>
            <a:r>
              <a:rPr lang="en-IN" sz="2800" dirty="0" smtClean="0">
                <a:latin typeface="Comic Sans MS" panose="030F0702030302020204" pitchFamily="66" charset="0"/>
              </a:rPr>
              <a:t>Officially </a:t>
            </a:r>
            <a:r>
              <a:rPr lang="en-IN" sz="2800" dirty="0">
                <a:latin typeface="Comic Sans MS" panose="030F0702030302020204" pitchFamily="66" charset="0"/>
              </a:rPr>
              <a:t>the Kingdom of Saudi Arabia (</a:t>
            </a:r>
            <a:r>
              <a:rPr lang="en-IN" sz="2800" dirty="0" smtClean="0">
                <a:latin typeface="Comic Sans MS" panose="030F0702030302020204" pitchFamily="66" charset="0"/>
              </a:rPr>
              <a:t>KSA)</a:t>
            </a:r>
          </a:p>
          <a:p>
            <a:r>
              <a:rPr lang="en-IN" sz="2800" dirty="0" smtClean="0">
                <a:latin typeface="Comic Sans MS" panose="030F0702030302020204" pitchFamily="66" charset="0"/>
              </a:rPr>
              <a:t>A </a:t>
            </a:r>
            <a:r>
              <a:rPr lang="en-IN" sz="2800" dirty="0">
                <a:latin typeface="Comic Sans MS" panose="030F0702030302020204" pitchFamily="66" charset="0"/>
              </a:rPr>
              <a:t>country in Western Asia constituting the bulk of the Arabian Peninsula. </a:t>
            </a:r>
          </a:p>
          <a:p>
            <a:r>
              <a:rPr lang="en-IN" sz="2800" dirty="0" smtClean="0">
                <a:latin typeface="Comic Sans MS" panose="030F0702030302020204" pitchFamily="66" charset="0"/>
              </a:rPr>
              <a:t>Land area: </a:t>
            </a:r>
            <a:r>
              <a:rPr lang="en-IN" sz="2800" dirty="0">
                <a:latin typeface="Comic Sans MS" panose="030F0702030302020204" pitchFamily="66" charset="0"/>
              </a:rPr>
              <a:t>2,150,000 km2 (830,000 </a:t>
            </a:r>
            <a:r>
              <a:rPr lang="en-IN" sz="2800" dirty="0" err="1">
                <a:latin typeface="Comic Sans MS" panose="030F0702030302020204" pitchFamily="66" charset="0"/>
              </a:rPr>
              <a:t>sq</a:t>
            </a:r>
            <a:r>
              <a:rPr lang="en-IN" sz="2800" dirty="0">
                <a:latin typeface="Comic Sans MS" panose="030F0702030302020204" pitchFamily="66" charset="0"/>
              </a:rPr>
              <a:t> mi</a:t>
            </a:r>
            <a:r>
              <a:rPr lang="en-IN" sz="2800" dirty="0" smtClean="0">
                <a:latin typeface="Comic Sans MS" panose="030F0702030302020204" pitchFamily="66" charset="0"/>
              </a:rPr>
              <a:t>)</a:t>
            </a:r>
          </a:p>
          <a:p>
            <a:r>
              <a:rPr lang="en-IN" sz="2800" dirty="0" smtClean="0">
                <a:latin typeface="Comic Sans MS" panose="030F0702030302020204" pitchFamily="66" charset="0"/>
              </a:rPr>
              <a:t>The </a:t>
            </a:r>
            <a:r>
              <a:rPr lang="en-IN" sz="2800" dirty="0">
                <a:latin typeface="Comic Sans MS" panose="030F0702030302020204" pitchFamily="66" charset="0"/>
              </a:rPr>
              <a:t>largest sovereign state in the Middle East, geographically the fifth-largest in Asia, second-largest in the Arab world after Algeria and 12th-largest in the world. </a:t>
            </a:r>
          </a:p>
          <a:p>
            <a:endParaRPr lang="en-IN" sz="2800" dirty="0" smtClean="0">
              <a:latin typeface="Comic Sans MS" panose="030F0702030302020204" pitchFamily="66" charset="0"/>
            </a:endParaRPr>
          </a:p>
          <a:p>
            <a:r>
              <a:rPr lang="en-IN" sz="2800" dirty="0" smtClean="0">
                <a:latin typeface="Comic Sans MS" panose="030F0702030302020204" pitchFamily="66" charset="0"/>
              </a:rPr>
              <a:t>The </a:t>
            </a:r>
            <a:r>
              <a:rPr lang="en-IN" sz="2800" dirty="0">
                <a:latin typeface="Comic Sans MS" panose="030F0702030302020204" pitchFamily="66" charset="0"/>
              </a:rPr>
              <a:t>largest economy in the Middle </a:t>
            </a:r>
            <a:r>
              <a:rPr lang="en-IN" sz="2800" dirty="0" smtClean="0">
                <a:latin typeface="Comic Sans MS" panose="030F0702030302020204" pitchFamily="66" charset="0"/>
              </a:rPr>
              <a:t>East </a:t>
            </a:r>
            <a:r>
              <a:rPr lang="en-IN" sz="2800" dirty="0">
                <a:latin typeface="Comic Sans MS" panose="030F0702030302020204" pitchFamily="66" charset="0"/>
              </a:rPr>
              <a:t>and the 18th largest in the world</a:t>
            </a:r>
            <a:r>
              <a:rPr lang="en-IN" sz="2800" dirty="0" smtClean="0">
                <a:latin typeface="Comic Sans MS" panose="030F0702030302020204" pitchFamily="66" charset="0"/>
              </a:rPr>
              <a:t>.</a:t>
            </a:r>
          </a:p>
          <a:p>
            <a:r>
              <a:rPr lang="en-IN" sz="2800" dirty="0" smtClean="0">
                <a:latin typeface="Comic Sans MS" panose="030F0702030302020204" pitchFamily="66" charset="0"/>
              </a:rPr>
              <a:t>Population: </a:t>
            </a:r>
            <a:r>
              <a:rPr lang="en-IN" sz="2800" dirty="0">
                <a:latin typeface="Comic Sans MS" panose="030F0702030302020204" pitchFamily="66" charset="0"/>
              </a:rPr>
              <a:t>33.4 million with 50% of youth </a:t>
            </a:r>
            <a:r>
              <a:rPr lang="en-IN" sz="2800" dirty="0" smtClean="0">
                <a:latin typeface="Comic Sans MS" panose="030F0702030302020204" pitchFamily="66" charset="0"/>
              </a:rPr>
              <a:t>population </a:t>
            </a:r>
            <a:r>
              <a:rPr lang="en-IN" sz="2800" dirty="0">
                <a:latin typeface="Comic Sans MS" panose="030F0702030302020204" pitchFamily="66" charset="0"/>
              </a:rPr>
              <a:t>under </a:t>
            </a:r>
            <a:r>
              <a:rPr lang="en-IN" sz="2800" dirty="0" smtClean="0">
                <a:latin typeface="Comic Sans MS" panose="030F0702030302020204" pitchFamily="66" charset="0"/>
              </a:rPr>
              <a:t>25</a:t>
            </a:r>
            <a:endParaRPr lang="en-IN" sz="2800" dirty="0">
              <a:latin typeface="Comic Sans MS" panose="030F0702030302020204" pitchFamily="66" charset="0"/>
            </a:endParaRPr>
          </a:p>
        </p:txBody>
      </p:sp>
      <p:pic>
        <p:nvPicPr>
          <p:cNvPr id="4" name="Picture 3"/>
          <p:cNvPicPr>
            <a:picLocks noChangeAspect="1"/>
          </p:cNvPicPr>
          <p:nvPr/>
        </p:nvPicPr>
        <p:blipFill rotWithShape="1">
          <a:blip r:embed="rId2">
            <a:extLst>
              <a:ext uri="{28A0092B-C50C-407E-A947-70E740481C1C}">
                <a14:useLocalDpi xmlns="" xmlns:a14="http://schemas.microsoft.com/office/drawing/2010/main" val="0"/>
              </a:ext>
            </a:extLst>
          </a:blip>
          <a:srcRect l="10231" t="7222" r="18634" b="11944"/>
          <a:stretch/>
        </p:blipFill>
        <p:spPr>
          <a:xfrm>
            <a:off x="342899" y="1330974"/>
            <a:ext cx="5886451" cy="4936475"/>
          </a:xfrm>
          <a:prstGeom prst="rect">
            <a:avLst/>
          </a:prstGeom>
        </p:spPr>
      </p:pic>
      <p:pic>
        <p:nvPicPr>
          <p:cNvPr id="5" name="Picture 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6553200" y="1094111"/>
            <a:ext cx="5410200" cy="5410200"/>
          </a:xfrm>
          <a:prstGeom prst="rect">
            <a:avLst/>
          </a:prstGeom>
        </p:spPr>
      </p:pic>
    </p:spTree>
    <p:extLst>
      <p:ext uri="{BB962C8B-B14F-4D97-AF65-F5344CB8AC3E}">
        <p14:creationId xmlns="" xmlns:p14="http://schemas.microsoft.com/office/powerpoint/2010/main" val="1803473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circle(in)">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circle(in)">
                                      <p:cBhvr>
                                        <p:cTn id="15" dur="2000"/>
                                        <p:tgtEl>
                                          <p:spTgt spid="3">
                                            <p:txEl>
                                              <p:pRg st="1" end="1"/>
                                            </p:txEl>
                                          </p:spTgt>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circle(in)">
                                      <p:cBhvr>
                                        <p:cTn id="18" dur="2000"/>
                                        <p:tgtEl>
                                          <p:spTgt spid="3">
                                            <p:txEl>
                                              <p:pRg st="2" end="2"/>
                                            </p:txEl>
                                          </p:spTgt>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circle(in)">
                                      <p:cBhvr>
                                        <p:cTn id="21" dur="2000"/>
                                        <p:tgtEl>
                                          <p:spTgt spid="3">
                                            <p:txEl>
                                              <p:pRg st="3" end="3"/>
                                            </p:txEl>
                                          </p:spTgt>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circle(in)">
                                      <p:cBhvr>
                                        <p:cTn id="24" dur="2000"/>
                                        <p:tgtEl>
                                          <p:spTgt spid="3">
                                            <p:txEl>
                                              <p:pRg st="5" end="5"/>
                                            </p:txEl>
                                          </p:spTgt>
                                        </p:tgtEl>
                                      </p:cBhvr>
                                    </p:animEffect>
                                  </p:childTnLst>
                                </p:cTn>
                              </p:par>
                              <p:par>
                                <p:cTn id="25" presetID="6" presetClass="entr" presetSubtype="16"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circle(in)">
                                      <p:cBhvr>
                                        <p:cTn id="2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7378527" y="3205162"/>
            <a:ext cx="2619375" cy="1743075"/>
          </a:xfrm>
          <a:prstGeom prst="rect">
            <a:avLst/>
          </a:prstGeom>
        </p:spPr>
      </p:pic>
      <p:pic>
        <p:nvPicPr>
          <p:cNvPr id="4" name="Picture 3"/>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90500" y="2317752"/>
            <a:ext cx="6823110" cy="4262437"/>
          </a:xfrm>
          <a:prstGeom prst="rect">
            <a:avLst/>
          </a:prstGeom>
        </p:spPr>
      </p:pic>
      <p:sp>
        <p:nvSpPr>
          <p:cNvPr id="2" name="Title 1"/>
          <p:cNvSpPr>
            <a:spLocks noGrp="1"/>
          </p:cNvSpPr>
          <p:nvPr>
            <p:ph type="title"/>
          </p:nvPr>
        </p:nvSpPr>
        <p:spPr>
          <a:xfrm>
            <a:off x="190500" y="190500"/>
            <a:ext cx="9010650" cy="2019300"/>
          </a:xfrm>
        </p:spPr>
        <p:txBody>
          <a:bodyPr>
            <a:noAutofit/>
          </a:bodyPr>
          <a:lstStyle/>
          <a:p>
            <a:pPr algn="ctr"/>
            <a:r>
              <a:rPr lang="en-IN" sz="5000" dirty="0" smtClean="0">
                <a:latin typeface="Comic Sans MS" panose="030F0702030302020204" pitchFamily="66" charset="0"/>
              </a:rPr>
              <a:t>The United Arab Emirates (UAE)</a:t>
            </a:r>
            <a:endParaRPr lang="en-IN" sz="5000" dirty="0">
              <a:latin typeface="Comic Sans MS" panose="030F0702030302020204" pitchFamily="66" charset="0"/>
            </a:endParaRPr>
          </a:p>
        </p:txBody>
      </p:sp>
      <p:sp>
        <p:nvSpPr>
          <p:cNvPr id="3" name="Content Placeholder 2"/>
          <p:cNvSpPr>
            <a:spLocks noGrp="1"/>
          </p:cNvSpPr>
          <p:nvPr>
            <p:ph idx="1"/>
          </p:nvPr>
        </p:nvSpPr>
        <p:spPr>
          <a:xfrm>
            <a:off x="190500" y="1475066"/>
            <a:ext cx="11696700" cy="5203265"/>
          </a:xfrm>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p:spPr>
        <p:txBody>
          <a:bodyPr>
            <a:noAutofit/>
          </a:bodyPr>
          <a:lstStyle/>
          <a:p>
            <a:pPr marL="0" indent="0">
              <a:buNone/>
            </a:pPr>
            <a:r>
              <a:rPr lang="en-IN" sz="2200" dirty="0">
                <a:latin typeface="Comic Sans MS" panose="030F0702030302020204" pitchFamily="66" charset="0"/>
              </a:rPr>
              <a:t> </a:t>
            </a:r>
            <a:r>
              <a:rPr lang="en-IN" sz="2200" dirty="0" smtClean="0">
                <a:latin typeface="Comic Sans MS" panose="030F0702030302020204" pitchFamily="66" charset="0"/>
              </a:rPr>
              <a:t>     </a:t>
            </a:r>
            <a:r>
              <a:rPr lang="en-IN" sz="2200" dirty="0">
                <a:latin typeface="Comic Sans MS" panose="030F0702030302020204" pitchFamily="66" charset="0"/>
              </a:rPr>
              <a:t>Arabic: </a:t>
            </a:r>
            <a:r>
              <a:rPr lang="ar-EG" sz="2200" dirty="0" smtClean="0">
                <a:latin typeface="Comic Sans MS" panose="030F0702030302020204" pitchFamily="66" charset="0"/>
              </a:rPr>
              <a:t> </a:t>
            </a:r>
            <a:r>
              <a:rPr lang="ar-EG" sz="2200" dirty="0">
                <a:latin typeface="Comic Sans MS" panose="030F0702030302020204" pitchFamily="66" charset="0"/>
              </a:rPr>
              <a:t>الإمارات العربية المتحدة</a:t>
            </a:r>
            <a:r>
              <a:rPr lang="ar-EG" sz="2200" dirty="0" smtClean="0">
                <a:latin typeface="Comic Sans MS" panose="030F0702030302020204" pitchFamily="66" charset="0"/>
              </a:rPr>
              <a:t>‎</a:t>
            </a:r>
            <a:endParaRPr lang="en-IN" sz="2200" dirty="0" smtClean="0">
              <a:latin typeface="Comic Sans MS" panose="030F0702030302020204" pitchFamily="66" charset="0"/>
            </a:endParaRPr>
          </a:p>
          <a:p>
            <a:r>
              <a:rPr lang="en-IN" sz="2200" dirty="0">
                <a:latin typeface="Comic Sans MS" panose="030F0702030302020204" pitchFamily="66" charset="0"/>
              </a:rPr>
              <a:t>S</a:t>
            </a:r>
            <a:r>
              <a:rPr lang="en-IN" sz="2200" dirty="0" smtClean="0">
                <a:latin typeface="Comic Sans MS" panose="030F0702030302020204" pitchFamily="66" charset="0"/>
              </a:rPr>
              <a:t>ometimes </a:t>
            </a:r>
            <a:r>
              <a:rPr lang="en-IN" sz="2200" dirty="0">
                <a:latin typeface="Comic Sans MS" panose="030F0702030302020204" pitchFamily="66" charset="0"/>
              </a:rPr>
              <a:t>simply called the Emirates (Arabic: </a:t>
            </a:r>
            <a:r>
              <a:rPr lang="ar-EG" sz="2200" dirty="0">
                <a:latin typeface="Comic Sans MS" panose="030F0702030302020204" pitchFamily="66" charset="0"/>
              </a:rPr>
              <a:t>الإمارات‎ </a:t>
            </a:r>
            <a:r>
              <a:rPr lang="en-IN" sz="2200" dirty="0">
                <a:latin typeface="Comic Sans MS" panose="030F0702030302020204" pitchFamily="66" charset="0"/>
              </a:rPr>
              <a:t>al-</a:t>
            </a:r>
            <a:r>
              <a:rPr lang="en-IN" sz="2200" dirty="0" err="1">
                <a:latin typeface="Comic Sans MS" panose="030F0702030302020204" pitchFamily="66" charset="0"/>
              </a:rPr>
              <a:t>ʾImārāt</a:t>
            </a:r>
            <a:r>
              <a:rPr lang="en-IN" sz="2200" dirty="0" smtClean="0">
                <a:latin typeface="Comic Sans MS" panose="030F0702030302020204" pitchFamily="66" charset="0"/>
              </a:rPr>
              <a:t>) </a:t>
            </a:r>
            <a:endParaRPr lang="en-IN" sz="2200" dirty="0">
              <a:latin typeface="Comic Sans MS" panose="030F0702030302020204" pitchFamily="66" charset="0"/>
            </a:endParaRPr>
          </a:p>
          <a:p>
            <a:r>
              <a:rPr lang="en-IN" sz="2200" dirty="0" smtClean="0">
                <a:latin typeface="Comic Sans MS" panose="030F0702030302020204" pitchFamily="66" charset="0"/>
              </a:rPr>
              <a:t>A </a:t>
            </a:r>
            <a:r>
              <a:rPr lang="en-IN" sz="2200" dirty="0">
                <a:latin typeface="Comic Sans MS" panose="030F0702030302020204" pitchFamily="66" charset="0"/>
              </a:rPr>
              <a:t>country in Western Asia at the southeast end of the Arabian Peninsula on the Persian Gulf, bordering Oman to the east and Saudi Arabia to the </a:t>
            </a:r>
            <a:r>
              <a:rPr lang="en-IN" sz="2200" dirty="0" smtClean="0">
                <a:latin typeface="Comic Sans MS" panose="030F0702030302020204" pitchFamily="66" charset="0"/>
              </a:rPr>
              <a:t>south</a:t>
            </a:r>
            <a:r>
              <a:rPr lang="en-IN" sz="2200" dirty="0">
                <a:latin typeface="Comic Sans MS" panose="030F0702030302020204" pitchFamily="66" charset="0"/>
              </a:rPr>
              <a:t>,</a:t>
            </a:r>
            <a:r>
              <a:rPr lang="en-IN" sz="2200" dirty="0" smtClean="0">
                <a:latin typeface="Comic Sans MS" panose="030F0702030302020204" pitchFamily="66" charset="0"/>
              </a:rPr>
              <a:t> </a:t>
            </a:r>
            <a:r>
              <a:rPr lang="en-IN" sz="2200" dirty="0">
                <a:latin typeface="Comic Sans MS" panose="030F0702030302020204" pitchFamily="66" charset="0"/>
              </a:rPr>
              <a:t>sharing maritime borders with Qatar to the west and Iran to the north. </a:t>
            </a:r>
            <a:endParaRPr lang="en-IN" sz="2200" dirty="0" smtClean="0">
              <a:latin typeface="Comic Sans MS" panose="030F0702030302020204" pitchFamily="66" charset="0"/>
            </a:endParaRPr>
          </a:p>
          <a:p>
            <a:r>
              <a:rPr lang="en-IN" sz="2200" dirty="0" smtClean="0">
                <a:latin typeface="Comic Sans MS" panose="030F0702030302020204" pitchFamily="66" charset="0"/>
              </a:rPr>
              <a:t>A </a:t>
            </a:r>
            <a:r>
              <a:rPr lang="en-IN" sz="2200" dirty="0">
                <a:latin typeface="Comic Sans MS" panose="030F0702030302020204" pitchFamily="66" charset="0"/>
              </a:rPr>
              <a:t>federation of seven </a:t>
            </a:r>
            <a:r>
              <a:rPr lang="en-IN" sz="2200" dirty="0" smtClean="0">
                <a:latin typeface="Comic Sans MS" panose="030F0702030302020204" pitchFamily="66" charset="0"/>
              </a:rPr>
              <a:t>emirates: </a:t>
            </a:r>
            <a:endParaRPr lang="en-IN" sz="2200" dirty="0">
              <a:latin typeface="Comic Sans MS" panose="030F0702030302020204" pitchFamily="66" charset="0"/>
            </a:endParaRPr>
          </a:p>
          <a:p>
            <a:r>
              <a:rPr lang="en-IN" sz="2200" dirty="0" smtClean="0">
                <a:latin typeface="Comic Sans MS" panose="030F0702030302020204" pitchFamily="66" charset="0"/>
              </a:rPr>
              <a:t>Abu </a:t>
            </a:r>
            <a:r>
              <a:rPr lang="en-IN" sz="2200" dirty="0">
                <a:latin typeface="Comic Sans MS" panose="030F0702030302020204" pitchFamily="66" charset="0"/>
              </a:rPr>
              <a:t>Dhabi </a:t>
            </a:r>
            <a:r>
              <a:rPr lang="en-IN" sz="2200" dirty="0" smtClean="0">
                <a:latin typeface="Comic Sans MS" panose="030F0702030302020204" pitchFamily="66" charset="0"/>
              </a:rPr>
              <a:t>(the </a:t>
            </a:r>
            <a:r>
              <a:rPr lang="en-IN" sz="2200" dirty="0">
                <a:latin typeface="Comic Sans MS" panose="030F0702030302020204" pitchFamily="66" charset="0"/>
              </a:rPr>
              <a:t>capital), Ajman, Dubai, Fujairah, </a:t>
            </a:r>
            <a:r>
              <a:rPr lang="en-IN" sz="2200" dirty="0" err="1">
                <a:latin typeface="Comic Sans MS" panose="030F0702030302020204" pitchFamily="66" charset="0"/>
              </a:rPr>
              <a:t>Ras</a:t>
            </a:r>
            <a:r>
              <a:rPr lang="en-IN" sz="2200" dirty="0">
                <a:latin typeface="Comic Sans MS" panose="030F0702030302020204" pitchFamily="66" charset="0"/>
              </a:rPr>
              <a:t> Al </a:t>
            </a:r>
            <a:r>
              <a:rPr lang="en-IN" sz="2200" dirty="0" err="1">
                <a:latin typeface="Comic Sans MS" panose="030F0702030302020204" pitchFamily="66" charset="0"/>
              </a:rPr>
              <a:t>Khaimah</a:t>
            </a:r>
            <a:r>
              <a:rPr lang="en-IN" sz="2200" dirty="0">
                <a:latin typeface="Comic Sans MS" panose="030F0702030302020204" pitchFamily="66" charset="0"/>
              </a:rPr>
              <a:t>, Sharjah and Umm Al Quwain. </a:t>
            </a:r>
            <a:endParaRPr lang="en-IN" sz="2200" dirty="0" smtClean="0">
              <a:latin typeface="Comic Sans MS" panose="030F0702030302020204" pitchFamily="66" charset="0"/>
            </a:endParaRPr>
          </a:p>
          <a:p>
            <a:r>
              <a:rPr lang="en-IN" sz="2200" dirty="0" smtClean="0">
                <a:latin typeface="Comic Sans MS" panose="030F0702030302020204" pitchFamily="66" charset="0"/>
              </a:rPr>
              <a:t>Each emirate </a:t>
            </a:r>
            <a:r>
              <a:rPr lang="en-IN" sz="2200" dirty="0">
                <a:latin typeface="Comic Sans MS" panose="030F0702030302020204" pitchFamily="66" charset="0"/>
              </a:rPr>
              <a:t>governed by a </a:t>
            </a:r>
            <a:r>
              <a:rPr lang="en-IN" sz="2200" dirty="0" smtClean="0">
                <a:latin typeface="Comic Sans MS" panose="030F0702030302020204" pitchFamily="66" charset="0"/>
              </a:rPr>
              <a:t>ruler (Amir/Emir).Together</a:t>
            </a:r>
            <a:r>
              <a:rPr lang="en-IN" sz="2200" dirty="0">
                <a:latin typeface="Comic Sans MS" panose="030F0702030302020204" pitchFamily="66" charset="0"/>
              </a:rPr>
              <a:t>, they jointly form the Federal Supreme Council. One of the rulers serves as the President of the United Arab </a:t>
            </a:r>
            <a:r>
              <a:rPr lang="en-IN" sz="2200" dirty="0" smtClean="0">
                <a:latin typeface="Comic Sans MS" panose="030F0702030302020204" pitchFamily="66" charset="0"/>
              </a:rPr>
              <a:t>Emirates.</a:t>
            </a:r>
          </a:p>
          <a:p>
            <a:r>
              <a:rPr lang="en-IN" sz="2200" dirty="0" smtClean="0">
                <a:latin typeface="Comic Sans MS" panose="030F0702030302020204" pitchFamily="66" charset="0"/>
              </a:rPr>
              <a:t>In </a:t>
            </a:r>
            <a:r>
              <a:rPr lang="en-IN" sz="2200" dirty="0">
                <a:latin typeface="Comic Sans MS" panose="030F0702030302020204" pitchFamily="66" charset="0"/>
              </a:rPr>
              <a:t>2013, the UAE's population was 9.2 million, of which 1.4 million are Emirati citizens and 7.8 million are </a:t>
            </a:r>
            <a:r>
              <a:rPr lang="en-IN" sz="2200" dirty="0" smtClean="0">
                <a:latin typeface="Comic Sans MS" panose="030F0702030302020204" pitchFamily="66" charset="0"/>
              </a:rPr>
              <a:t>expatriates</a:t>
            </a:r>
            <a:endParaRPr lang="en-IN" sz="2200" dirty="0">
              <a:latin typeface="Comic Sans MS" panose="030F0702030302020204" pitchFamily="66" charset="0"/>
            </a:endParaRPr>
          </a:p>
        </p:txBody>
      </p:sp>
    </p:spTree>
    <p:extLst>
      <p:ext uri="{BB962C8B-B14F-4D97-AF65-F5344CB8AC3E}">
        <p14:creationId xmlns="" xmlns:p14="http://schemas.microsoft.com/office/powerpoint/2010/main" val="3483546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barn(inVertical)">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arn(inVertical)">
                                      <p:cBhvr>
                                        <p:cTn id="15" dur="500"/>
                                        <p:tgtEl>
                                          <p:spTgt spid="3">
                                            <p:txEl>
                                              <p:pRg st="1" end="1"/>
                                            </p:txEl>
                                          </p:spTgt>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arn(inVertical)">
                                      <p:cBhvr>
                                        <p:cTn id="18" dur="500"/>
                                        <p:tgtEl>
                                          <p:spTgt spid="3">
                                            <p:txEl>
                                              <p:pRg st="2" end="2"/>
                                            </p:txEl>
                                          </p:spTgt>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barn(inVertical)">
                                      <p:cBhvr>
                                        <p:cTn id="21" dur="500"/>
                                        <p:tgtEl>
                                          <p:spTgt spid="3">
                                            <p:txEl>
                                              <p:pRg st="3" end="3"/>
                                            </p:txEl>
                                          </p:spTgt>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barn(inVertical)">
                                      <p:cBhvr>
                                        <p:cTn id="24" dur="500"/>
                                        <p:tgtEl>
                                          <p:spTgt spid="3">
                                            <p:txEl>
                                              <p:pRg st="4" end="4"/>
                                            </p:txEl>
                                          </p:spTgt>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arn(inVertical)">
                                      <p:cBhvr>
                                        <p:cTn id="27" dur="500"/>
                                        <p:tgtEl>
                                          <p:spTgt spid="3">
                                            <p:txEl>
                                              <p:pRg st="5" end="5"/>
                                            </p:txEl>
                                          </p:spTgt>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barn(inVertical)">
                                      <p:cBhvr>
                                        <p:cTn id="3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0"/>
            <a:ext cx="8596668" cy="1320800"/>
          </a:xfrm>
        </p:spPr>
        <p:txBody>
          <a:bodyPr>
            <a:normAutofit/>
          </a:bodyPr>
          <a:lstStyle/>
          <a:p>
            <a:pPr algn="ctr"/>
            <a:r>
              <a:rPr lang="en-IN" sz="5000" dirty="0" smtClean="0">
                <a:latin typeface="Comic Sans MS" panose="030F0702030302020204" pitchFamily="66" charset="0"/>
              </a:rPr>
              <a:t>Culture</a:t>
            </a:r>
            <a:endParaRPr lang="en-IN" sz="5000" dirty="0">
              <a:latin typeface="Comic Sans MS" panose="030F0702030302020204" pitchFamily="66" charset="0"/>
            </a:endParaRPr>
          </a:p>
        </p:txBody>
      </p:sp>
      <p:sp>
        <p:nvSpPr>
          <p:cNvPr id="3" name="Content Placeholder 2"/>
          <p:cNvSpPr>
            <a:spLocks noGrp="1"/>
          </p:cNvSpPr>
          <p:nvPr>
            <p:ph idx="1"/>
          </p:nvPr>
        </p:nvSpPr>
        <p:spPr>
          <a:xfrm>
            <a:off x="895350" y="742950"/>
            <a:ext cx="9772650" cy="5848349"/>
          </a:xfrm>
          <a:solidFill>
            <a:schemeClr val="bg1"/>
          </a:solidFill>
        </p:spPr>
        <p:txBody>
          <a:bodyPr>
            <a:normAutofit/>
          </a:bodyPr>
          <a:lstStyle/>
          <a:p>
            <a:pPr marL="0" indent="0">
              <a:buNone/>
            </a:pPr>
            <a:r>
              <a:rPr lang="en-IN" sz="3200" dirty="0" smtClean="0">
                <a:latin typeface="Comic Sans MS" panose="030F0702030302020204" pitchFamily="66" charset="0"/>
              </a:rPr>
              <a:t>The sum total of</a:t>
            </a:r>
          </a:p>
          <a:p>
            <a:r>
              <a:rPr lang="en-IN" sz="3200" dirty="0" smtClean="0">
                <a:latin typeface="Comic Sans MS" panose="030F0702030302020204" pitchFamily="66" charset="0"/>
              </a:rPr>
              <a:t> </a:t>
            </a:r>
            <a:r>
              <a:rPr lang="en-IN" sz="3200" b="1" u="sng" dirty="0" smtClean="0">
                <a:latin typeface="Comic Sans MS" panose="030F0702030302020204" pitchFamily="66" charset="0"/>
              </a:rPr>
              <a:t>ideas</a:t>
            </a:r>
          </a:p>
          <a:p>
            <a:r>
              <a:rPr lang="en-IN" sz="3200" b="1" u="sng" dirty="0" smtClean="0">
                <a:latin typeface="Comic Sans MS" panose="030F0702030302020204" pitchFamily="66" charset="0"/>
              </a:rPr>
              <a:t> beliefs</a:t>
            </a:r>
          </a:p>
          <a:p>
            <a:r>
              <a:rPr lang="en-IN" sz="3200" b="1" u="sng" dirty="0" smtClean="0">
                <a:latin typeface="Comic Sans MS" panose="030F0702030302020204" pitchFamily="66" charset="0"/>
              </a:rPr>
              <a:t>customs</a:t>
            </a:r>
          </a:p>
          <a:p>
            <a:r>
              <a:rPr lang="en-IN" sz="3200" b="1" u="sng" dirty="0" smtClean="0">
                <a:latin typeface="Comic Sans MS" panose="030F0702030302020204" pitchFamily="66" charset="0"/>
              </a:rPr>
              <a:t>values, </a:t>
            </a:r>
          </a:p>
          <a:p>
            <a:r>
              <a:rPr lang="en-IN" sz="3200" b="1" u="sng" dirty="0" smtClean="0">
                <a:latin typeface="Comic Sans MS" panose="030F0702030302020204" pitchFamily="66" charset="0"/>
              </a:rPr>
              <a:t>knowledge and </a:t>
            </a:r>
          </a:p>
          <a:p>
            <a:r>
              <a:rPr lang="en-IN" sz="3200" b="1" u="sng" dirty="0" smtClean="0">
                <a:latin typeface="Comic Sans MS" panose="030F0702030302020204" pitchFamily="66" charset="0"/>
              </a:rPr>
              <a:t>material artefacts</a:t>
            </a:r>
            <a:r>
              <a:rPr lang="en-IN" sz="3200" dirty="0" smtClean="0">
                <a:latin typeface="Comic Sans MS" panose="030F0702030302020204" pitchFamily="66" charset="0"/>
              </a:rPr>
              <a:t> </a:t>
            </a:r>
          </a:p>
          <a:p>
            <a:pPr marL="0" indent="0">
              <a:buNone/>
            </a:pPr>
            <a:r>
              <a:rPr lang="en-IN" sz="3200" dirty="0" smtClean="0">
                <a:latin typeface="Comic Sans MS" panose="030F0702030302020204" pitchFamily="66" charset="0"/>
              </a:rPr>
              <a:t>that are handed down from one generation to the next in a society</a:t>
            </a:r>
            <a:endParaRPr lang="en-IN" sz="3200" dirty="0">
              <a:latin typeface="Comic Sans MS" panose="030F0702030302020204" pitchFamily="66" charset="0"/>
            </a:endParaRPr>
          </a:p>
        </p:txBody>
      </p:sp>
    </p:spTree>
    <p:extLst>
      <p:ext uri="{BB962C8B-B14F-4D97-AF65-F5344CB8AC3E}">
        <p14:creationId xmlns="" xmlns:p14="http://schemas.microsoft.com/office/powerpoint/2010/main" val="4054106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0284" y="0"/>
            <a:ext cx="8596668" cy="1320800"/>
          </a:xfrm>
        </p:spPr>
        <p:txBody>
          <a:bodyPr>
            <a:normAutofit/>
          </a:bodyPr>
          <a:lstStyle/>
          <a:p>
            <a:pPr algn="ctr"/>
            <a:r>
              <a:rPr lang="en-IN" sz="5000" dirty="0" smtClean="0">
                <a:latin typeface="Comic Sans MS" panose="030F0702030302020204" pitchFamily="66" charset="0"/>
              </a:rPr>
              <a:t>Civilization</a:t>
            </a:r>
            <a:endParaRPr lang="en-IN" sz="5000" dirty="0">
              <a:latin typeface="Comic Sans MS" panose="030F0702030302020204" pitchFamily="66" charset="0"/>
            </a:endParaRPr>
          </a:p>
        </p:txBody>
      </p:sp>
      <p:sp>
        <p:nvSpPr>
          <p:cNvPr id="3" name="Content Placeholder 2"/>
          <p:cNvSpPr>
            <a:spLocks noGrp="1"/>
          </p:cNvSpPr>
          <p:nvPr>
            <p:ph idx="1"/>
          </p:nvPr>
        </p:nvSpPr>
        <p:spPr>
          <a:xfrm>
            <a:off x="620184" y="1150939"/>
            <a:ext cx="9990666" cy="5206101"/>
          </a:xfrm>
          <a:solidFill>
            <a:schemeClr val="bg1"/>
          </a:solidFill>
        </p:spPr>
        <p:txBody>
          <a:bodyPr>
            <a:normAutofit/>
          </a:bodyPr>
          <a:lstStyle/>
          <a:p>
            <a:r>
              <a:rPr lang="en-US" sz="2800" dirty="0" smtClean="0">
                <a:latin typeface="Comic Sans MS" panose="030F0702030302020204" pitchFamily="66" charset="0"/>
              </a:rPr>
              <a:t>1. A state of human society that is very developed and organized</a:t>
            </a:r>
          </a:p>
          <a:p>
            <a:r>
              <a:rPr lang="en-US" sz="2800" dirty="0" smtClean="0">
                <a:latin typeface="Comic Sans MS" panose="030F0702030302020204" pitchFamily="66" charset="0"/>
              </a:rPr>
              <a:t>2. A society, its culture and its way of life during a particular period of time or in a particular part of the world (e.g., the civilizations of ancient Egypt and Greece)</a:t>
            </a:r>
          </a:p>
          <a:p>
            <a:r>
              <a:rPr lang="en-US" sz="2800" dirty="0" smtClean="0">
                <a:latin typeface="Comic Sans MS" panose="030F0702030302020204" pitchFamily="66" charset="0"/>
              </a:rPr>
              <a:t>A civilization </a:t>
            </a:r>
            <a:r>
              <a:rPr lang="en-US" sz="2800" dirty="0">
                <a:latin typeface="Comic Sans MS" panose="030F0702030302020204" pitchFamily="66" charset="0"/>
              </a:rPr>
              <a:t>is any complex society characterized by urban development, social stratification imposed by a cultural elite, symbolic systems of communication (for example, writing systems), and a perceived separation from and domination over the natural environment.</a:t>
            </a:r>
            <a:endParaRPr lang="en-IN" sz="2800" dirty="0">
              <a:latin typeface="Comic Sans MS" panose="030F0702030302020204" pitchFamily="66" charset="0"/>
            </a:endParaRPr>
          </a:p>
        </p:txBody>
      </p:sp>
    </p:spTree>
    <p:extLst>
      <p:ext uri="{BB962C8B-B14F-4D97-AF65-F5344CB8AC3E}">
        <p14:creationId xmlns="" xmlns:p14="http://schemas.microsoft.com/office/powerpoint/2010/main" val="1625091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000" dirty="0" smtClean="0">
                <a:latin typeface="Comic Sans MS" panose="030F0702030302020204" pitchFamily="66" charset="0"/>
              </a:rPr>
              <a:t>Culture vs civilization</a:t>
            </a:r>
            <a:endParaRPr lang="en-IN" sz="5000" dirty="0">
              <a:latin typeface="Comic Sans MS" panose="030F0702030302020204" pitchFamily="66" charset="0"/>
            </a:endParaRPr>
          </a:p>
        </p:txBody>
      </p:sp>
      <p:sp>
        <p:nvSpPr>
          <p:cNvPr id="3" name="Content Placeholder 2"/>
          <p:cNvSpPr>
            <a:spLocks noGrp="1"/>
          </p:cNvSpPr>
          <p:nvPr>
            <p:ph idx="1"/>
          </p:nvPr>
        </p:nvSpPr>
        <p:spPr>
          <a:xfrm>
            <a:off x="677334" y="2160589"/>
            <a:ext cx="9552516" cy="4487861"/>
          </a:xfrm>
        </p:spPr>
        <p:txBody>
          <a:bodyPr>
            <a:normAutofit fontScale="92500"/>
          </a:bodyPr>
          <a:lstStyle/>
          <a:p>
            <a:pPr marL="0" indent="0">
              <a:buNone/>
            </a:pPr>
            <a:r>
              <a:rPr lang="en-US" sz="2400" dirty="0">
                <a:latin typeface="Comic Sans MS" panose="030F0702030302020204" pitchFamily="66" charset="0"/>
              </a:rPr>
              <a:t>Culture is what we </a:t>
            </a:r>
            <a:r>
              <a:rPr lang="en-US" sz="2400" dirty="0" smtClean="0">
                <a:latin typeface="Comic Sans MS" panose="030F0702030302020204" pitchFamily="66" charset="0"/>
              </a:rPr>
              <a:t>are</a:t>
            </a:r>
          </a:p>
          <a:p>
            <a:pPr marL="0" indent="0">
              <a:buNone/>
            </a:pPr>
            <a:r>
              <a:rPr lang="en-US" sz="2400" dirty="0">
                <a:latin typeface="Comic Sans MS" panose="030F0702030302020204" pitchFamily="66" charset="0"/>
              </a:rPr>
              <a:t>Culture has no standard of measurement because it is an end in itself</a:t>
            </a:r>
            <a:r>
              <a:rPr lang="en-US" sz="2400" dirty="0" smtClean="0">
                <a:latin typeface="Comic Sans MS" panose="030F0702030302020204" pitchFamily="66" charset="0"/>
              </a:rPr>
              <a:t>.</a:t>
            </a:r>
          </a:p>
          <a:p>
            <a:pPr marL="0" indent="0">
              <a:buNone/>
            </a:pPr>
            <a:r>
              <a:rPr lang="en-US" sz="2400" dirty="0">
                <a:latin typeface="Comic Sans MS" panose="030F0702030302020204" pitchFamily="66" charset="0"/>
              </a:rPr>
              <a:t> Culture cannot be said to be advancing. It cannot be asserted that the  art, literature, thoughts </a:t>
            </a:r>
            <a:r>
              <a:rPr lang="en-US" sz="2400" dirty="0" smtClean="0">
                <a:latin typeface="Comic Sans MS" panose="030F0702030302020204" pitchFamily="66" charset="0"/>
              </a:rPr>
              <a:t>and </a:t>
            </a:r>
            <a:r>
              <a:rPr lang="en-US" sz="2400" dirty="0">
                <a:latin typeface="Comic Sans MS" panose="030F0702030302020204" pitchFamily="66" charset="0"/>
              </a:rPr>
              <a:t>ideals of today's </a:t>
            </a:r>
            <a:r>
              <a:rPr lang="en-US" sz="2400" dirty="0" smtClean="0">
                <a:latin typeface="Comic Sans MS" panose="030F0702030302020204" pitchFamily="66" charset="0"/>
              </a:rPr>
              <a:t>are </a:t>
            </a:r>
            <a:r>
              <a:rPr lang="en-US" sz="2400" dirty="0">
                <a:latin typeface="Comic Sans MS" panose="030F0702030302020204" pitchFamily="66" charset="0"/>
              </a:rPr>
              <a:t>superior to those of  past</a:t>
            </a:r>
            <a:r>
              <a:rPr lang="en-US" sz="2400" dirty="0" smtClean="0">
                <a:latin typeface="Comic Sans MS" panose="030F0702030302020204" pitchFamily="66" charset="0"/>
              </a:rPr>
              <a:t>.</a:t>
            </a:r>
          </a:p>
          <a:p>
            <a:pPr marL="0" indent="0">
              <a:buNone/>
            </a:pPr>
            <a:r>
              <a:rPr lang="en-US" sz="2400" dirty="0">
                <a:latin typeface="Comic Sans MS" panose="030F0702030302020204" pitchFamily="66" charset="0"/>
              </a:rPr>
              <a:t>1. All societies have </a:t>
            </a:r>
            <a:r>
              <a:rPr lang="en-US" sz="2400" dirty="0" smtClean="0">
                <a:latin typeface="Comic Sans MS" panose="030F0702030302020204" pitchFamily="66" charset="0"/>
              </a:rPr>
              <a:t>culture</a:t>
            </a:r>
            <a:endParaRPr lang="en-US" sz="2400" dirty="0">
              <a:latin typeface="Comic Sans MS" panose="030F0702030302020204" pitchFamily="66" charset="0"/>
            </a:endParaRPr>
          </a:p>
          <a:p>
            <a:pPr marL="0" indent="0">
              <a:buNone/>
            </a:pPr>
            <a:r>
              <a:rPr lang="en-US" sz="2400" dirty="0">
                <a:latin typeface="Comic Sans MS" panose="030F0702030302020204" pitchFamily="66" charset="0"/>
              </a:rPr>
              <a:t>2. Culture is earlier.</a:t>
            </a:r>
          </a:p>
          <a:p>
            <a:pPr marL="0" indent="0">
              <a:buNone/>
            </a:pPr>
            <a:r>
              <a:rPr lang="en-US" sz="2400" dirty="0">
                <a:latin typeface="Comic Sans MS" panose="030F0702030302020204" pitchFamily="66" charset="0"/>
              </a:rPr>
              <a:t>3. Culture is pre-condition for civilization to develop.</a:t>
            </a:r>
          </a:p>
          <a:p>
            <a:pPr marL="0" indent="0">
              <a:buNone/>
            </a:pPr>
            <a:r>
              <a:rPr lang="en-US" sz="2400" dirty="0">
                <a:latin typeface="Comic Sans MS" panose="030F0702030302020204" pitchFamily="66" charset="0"/>
              </a:rPr>
              <a:t>4. Culture is super organic.</a:t>
            </a:r>
          </a:p>
          <a:p>
            <a:pPr marL="0" indent="0">
              <a:buNone/>
            </a:pPr>
            <a:r>
              <a:rPr lang="en-US" sz="2400" dirty="0">
                <a:latin typeface="Comic Sans MS" panose="030F0702030302020204" pitchFamily="66" charset="0"/>
              </a:rPr>
              <a:t>5. Culture is a totality of traditions.</a:t>
            </a:r>
          </a:p>
          <a:p>
            <a:pPr marL="0" indent="0">
              <a:buNone/>
            </a:pPr>
            <a:endParaRPr lang="en-US" dirty="0"/>
          </a:p>
          <a:p>
            <a:pPr marL="0" indent="0">
              <a:buNone/>
            </a:pPr>
            <a:endParaRPr lang="en-IN" dirty="0"/>
          </a:p>
        </p:txBody>
      </p:sp>
    </p:spTree>
    <p:extLst>
      <p:ext uri="{BB962C8B-B14F-4D97-AF65-F5344CB8AC3E}">
        <p14:creationId xmlns="" xmlns:p14="http://schemas.microsoft.com/office/powerpoint/2010/main" val="2792826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barn(inVertical)">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wipe(down)">
                                      <p:cBhvr>
                                        <p:cTn id="35" dur="500"/>
                                        <p:tgtEl>
                                          <p:spTgt spid="3">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circle(in)">
                                      <p:cBhvr>
                                        <p:cTn id="40" dur="2000"/>
                                        <p:tgtEl>
                                          <p:spTgt spid="3">
                                            <p:txEl>
                                              <p:pRg st="6" end="6"/>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 calcmode="lin" valueType="num">
                                      <p:cBhvr additive="base">
                                        <p:cTn id="4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442</TotalTime>
  <Words>1499</Words>
  <Application>Microsoft Office PowerPoint</Application>
  <PresentationFormat>Custom</PresentationFormat>
  <Paragraphs>141</Paragraphs>
  <Slides>24</Slides>
  <Notes>0</Notes>
  <HiddenSlides>0</HiddenSlides>
  <MMClips>0</MMClips>
  <ScaleCrop>false</ScaleCrop>
  <HeadingPairs>
    <vt:vector size="4" baseType="variant">
      <vt:variant>
        <vt:lpstr>Theme</vt:lpstr>
      </vt:variant>
      <vt:variant>
        <vt:i4>2</vt:i4>
      </vt:variant>
      <vt:variant>
        <vt:lpstr>Slide Titles</vt:lpstr>
      </vt:variant>
      <vt:variant>
        <vt:i4>24</vt:i4>
      </vt:variant>
    </vt:vector>
  </HeadingPairs>
  <TitlesOfParts>
    <vt:vector size="26" baseType="lpstr">
      <vt:lpstr>Facet</vt:lpstr>
      <vt:lpstr>Office Theme</vt:lpstr>
      <vt:lpstr>Arab Contribution to World Culture and Civilization</vt:lpstr>
      <vt:lpstr>The Arabs</vt:lpstr>
      <vt:lpstr>The Arab World  </vt:lpstr>
      <vt:lpstr>The Arabian Peninsula</vt:lpstr>
      <vt:lpstr>Saudi Arabia</vt:lpstr>
      <vt:lpstr>The United Arab Emirates (UAE)</vt:lpstr>
      <vt:lpstr>Culture</vt:lpstr>
      <vt:lpstr>Civilization</vt:lpstr>
      <vt:lpstr>Culture vs civilization</vt:lpstr>
      <vt:lpstr>Slide 10</vt:lpstr>
      <vt:lpstr>Summary</vt:lpstr>
      <vt:lpstr>The Arabic Language</vt:lpstr>
      <vt:lpstr>The Spread of Arabic</vt:lpstr>
      <vt:lpstr>Arabic: Present Status</vt:lpstr>
      <vt:lpstr>Arabic: Interaction with other Languages</vt:lpstr>
      <vt:lpstr>Slide 16</vt:lpstr>
      <vt:lpstr>Arab History: The Periods</vt:lpstr>
      <vt:lpstr>Islamic Period (610-660 CE)</vt:lpstr>
      <vt:lpstr>The Umayyad Period (660-750 CE)</vt:lpstr>
      <vt:lpstr>The Abbasid Period (750-1258 CE)</vt:lpstr>
      <vt:lpstr>Period of decadence (16th-18th c. CE)</vt:lpstr>
      <vt:lpstr>The Qur’an</vt:lpstr>
      <vt:lpstr>Approaches to the Qur’an</vt:lpstr>
      <vt:lpstr>The Qur’an: A Major Driving Force</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Arab Contribution to World Culture and Civilization</dc:title>
  <dc:creator>Shahida Nalakath</dc:creator>
  <cp:lastModifiedBy>acer</cp:lastModifiedBy>
  <cp:revision>64</cp:revision>
  <dcterms:created xsi:type="dcterms:W3CDTF">2019-03-19T00:53:19Z</dcterms:created>
  <dcterms:modified xsi:type="dcterms:W3CDTF">2025-12-01T17:24:56Z</dcterms:modified>
</cp:coreProperties>
</file>