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3" r:id="rId6"/>
    <p:sldId id="264" r:id="rId7"/>
    <p:sldId id="265" r:id="rId8"/>
    <p:sldId id="266" r:id="rId9"/>
    <p:sldId id="267" r:id="rId10"/>
    <p:sldId id="268" r:id="rId11"/>
    <p:sldId id="26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DDD3EA-6DFC-4859-BC49-A2A2355452C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560B9A00-DAAF-4AB6-A19E-7AECBAAC792E}">
      <dgm:prSet phldrT="[Text]"/>
      <dgm:spPr/>
      <dgm:t>
        <a:bodyPr/>
        <a:lstStyle/>
        <a:p>
          <a:r>
            <a:rPr lang="en-US" dirty="0" smtClean="0">
              <a:latin typeface="Times New Roman" pitchFamily="18" charset="0"/>
              <a:cs typeface="Times New Roman" pitchFamily="18" charset="0"/>
            </a:rPr>
            <a:t>Capital Market( deals with long term lending and borrowing of funds)</a:t>
          </a:r>
          <a:endParaRPr lang="en-US" dirty="0">
            <a:latin typeface="Times New Roman" pitchFamily="18" charset="0"/>
            <a:cs typeface="Times New Roman" pitchFamily="18" charset="0"/>
          </a:endParaRPr>
        </a:p>
      </dgm:t>
    </dgm:pt>
    <dgm:pt modelId="{ECF04EB2-FF1C-4C53-BDE9-6B3AA61A0528}" type="parTrans" cxnId="{449BAC3D-F2F9-4F51-B895-9D605EC5735D}">
      <dgm:prSet/>
      <dgm:spPr/>
      <dgm:t>
        <a:bodyPr/>
        <a:lstStyle/>
        <a:p>
          <a:endParaRPr lang="en-US"/>
        </a:p>
      </dgm:t>
    </dgm:pt>
    <dgm:pt modelId="{8F44F164-7F2D-447C-9912-21B9275F3516}" type="sibTrans" cxnId="{449BAC3D-F2F9-4F51-B895-9D605EC5735D}">
      <dgm:prSet/>
      <dgm:spPr/>
      <dgm:t>
        <a:bodyPr/>
        <a:lstStyle/>
        <a:p>
          <a:endParaRPr lang="en-US"/>
        </a:p>
      </dgm:t>
    </dgm:pt>
    <dgm:pt modelId="{CA56F42D-63FB-4818-BFF9-A4C09D8B1A57}">
      <dgm:prSet phldrT="[Text]"/>
      <dgm:spPr/>
      <dgm:t>
        <a:bodyPr/>
        <a:lstStyle/>
        <a:p>
          <a:r>
            <a:rPr lang="en-US" dirty="0" smtClean="0">
              <a:latin typeface="Times New Roman" pitchFamily="18" charset="0"/>
              <a:cs typeface="Times New Roman" pitchFamily="18" charset="0"/>
            </a:rPr>
            <a:t>Money Market (Deals with short term lending and borrowing of funds) </a:t>
          </a:r>
          <a:endParaRPr lang="en-US" dirty="0">
            <a:latin typeface="Times New Roman" pitchFamily="18" charset="0"/>
            <a:cs typeface="Times New Roman" pitchFamily="18" charset="0"/>
          </a:endParaRPr>
        </a:p>
      </dgm:t>
    </dgm:pt>
    <dgm:pt modelId="{49C8EA8A-C310-441A-A2C0-8985F124B823}" type="parTrans" cxnId="{10E8BDCC-9442-46AB-8AB3-71EA4D89D129}">
      <dgm:prSet/>
      <dgm:spPr/>
      <dgm:t>
        <a:bodyPr/>
        <a:lstStyle/>
        <a:p>
          <a:endParaRPr lang="en-US"/>
        </a:p>
      </dgm:t>
    </dgm:pt>
    <dgm:pt modelId="{824167E7-B983-4154-9A84-90BA47EE3735}" type="sibTrans" cxnId="{10E8BDCC-9442-46AB-8AB3-71EA4D89D129}">
      <dgm:prSet/>
      <dgm:spPr/>
      <dgm:t>
        <a:bodyPr/>
        <a:lstStyle/>
        <a:p>
          <a:endParaRPr lang="en-US"/>
        </a:p>
      </dgm:t>
    </dgm:pt>
    <dgm:pt modelId="{84997812-FD1D-47E7-8548-EA4F1A7C9A22}">
      <dgm:prSet custT="1"/>
      <dgm:spPr/>
      <dgm:t>
        <a:bodyPr/>
        <a:lstStyle/>
        <a:p>
          <a:r>
            <a:rPr lang="en-US" sz="2400" dirty="0" smtClean="0">
              <a:latin typeface="Times New Roman" pitchFamily="18" charset="0"/>
              <a:cs typeface="Times New Roman" pitchFamily="18" charset="0"/>
            </a:rPr>
            <a:t>Financial markets</a:t>
          </a:r>
          <a:endParaRPr lang="en-US" sz="2400" dirty="0">
            <a:latin typeface="Times New Roman" pitchFamily="18" charset="0"/>
            <a:cs typeface="Times New Roman" pitchFamily="18" charset="0"/>
          </a:endParaRPr>
        </a:p>
      </dgm:t>
    </dgm:pt>
    <dgm:pt modelId="{5CE82371-2790-4B58-B7C7-46C13DF2EE56}" type="parTrans" cxnId="{732C501D-49E3-4CF9-B47B-07B526DF6900}">
      <dgm:prSet/>
      <dgm:spPr/>
      <dgm:t>
        <a:bodyPr/>
        <a:lstStyle/>
        <a:p>
          <a:endParaRPr lang="en-US"/>
        </a:p>
      </dgm:t>
    </dgm:pt>
    <dgm:pt modelId="{C8DD4A6A-7128-4AEF-BAEE-2AECF01FD78A}" type="sibTrans" cxnId="{732C501D-49E3-4CF9-B47B-07B526DF6900}">
      <dgm:prSet/>
      <dgm:spPr/>
      <dgm:t>
        <a:bodyPr/>
        <a:lstStyle/>
        <a:p>
          <a:endParaRPr lang="en-US"/>
        </a:p>
      </dgm:t>
    </dgm:pt>
    <dgm:pt modelId="{F1279D98-2396-486E-BA4F-E4F9775CC09F}" type="pres">
      <dgm:prSet presAssocID="{C1DDD3EA-6DFC-4859-BC49-A2A2355452C2}" presName="Name0" presStyleCnt="0">
        <dgm:presLayoutVars>
          <dgm:dir/>
          <dgm:resizeHandles val="exact"/>
        </dgm:presLayoutVars>
      </dgm:prSet>
      <dgm:spPr/>
      <dgm:t>
        <a:bodyPr/>
        <a:lstStyle/>
        <a:p>
          <a:endParaRPr lang="en-US"/>
        </a:p>
      </dgm:t>
    </dgm:pt>
    <dgm:pt modelId="{DD8DB10E-7CE1-4F44-AAAB-2CC4B8723E43}" type="pres">
      <dgm:prSet presAssocID="{84997812-FD1D-47E7-8548-EA4F1A7C9A22}" presName="node" presStyleLbl="node1" presStyleIdx="0" presStyleCnt="3" custScaleX="101237" custScaleY="88063">
        <dgm:presLayoutVars>
          <dgm:bulletEnabled val="1"/>
        </dgm:presLayoutVars>
      </dgm:prSet>
      <dgm:spPr/>
      <dgm:t>
        <a:bodyPr/>
        <a:lstStyle/>
        <a:p>
          <a:endParaRPr lang="en-US"/>
        </a:p>
      </dgm:t>
    </dgm:pt>
    <dgm:pt modelId="{F6DFD298-9587-44E7-8BF1-52551A84BDDC}" type="pres">
      <dgm:prSet presAssocID="{C8DD4A6A-7128-4AEF-BAEE-2AECF01FD78A}" presName="sibTrans" presStyleLbl="sibTrans2D1" presStyleIdx="0" presStyleCnt="3"/>
      <dgm:spPr/>
      <dgm:t>
        <a:bodyPr/>
        <a:lstStyle/>
        <a:p>
          <a:endParaRPr lang="en-US"/>
        </a:p>
      </dgm:t>
    </dgm:pt>
    <dgm:pt modelId="{DD2037DC-4CD1-49C4-A7C3-44C91EE9B668}" type="pres">
      <dgm:prSet presAssocID="{C8DD4A6A-7128-4AEF-BAEE-2AECF01FD78A}" presName="connectorText" presStyleLbl="sibTrans2D1" presStyleIdx="0" presStyleCnt="3"/>
      <dgm:spPr/>
      <dgm:t>
        <a:bodyPr/>
        <a:lstStyle/>
        <a:p>
          <a:endParaRPr lang="en-US"/>
        </a:p>
      </dgm:t>
    </dgm:pt>
    <dgm:pt modelId="{F2482C37-2781-4008-8F7F-5ECEB442A09F}" type="pres">
      <dgm:prSet presAssocID="{560B9A00-DAAF-4AB6-A19E-7AECBAAC792E}" presName="node" presStyleLbl="node1" presStyleIdx="1" presStyleCnt="3">
        <dgm:presLayoutVars>
          <dgm:bulletEnabled val="1"/>
        </dgm:presLayoutVars>
      </dgm:prSet>
      <dgm:spPr/>
      <dgm:t>
        <a:bodyPr/>
        <a:lstStyle/>
        <a:p>
          <a:endParaRPr lang="en-US"/>
        </a:p>
      </dgm:t>
    </dgm:pt>
    <dgm:pt modelId="{658354CE-3994-43CE-A99E-A9732093BDF8}" type="pres">
      <dgm:prSet presAssocID="{8F44F164-7F2D-447C-9912-21B9275F3516}" presName="sibTrans" presStyleLbl="sibTrans2D1" presStyleIdx="1" presStyleCnt="3"/>
      <dgm:spPr/>
      <dgm:t>
        <a:bodyPr/>
        <a:lstStyle/>
        <a:p>
          <a:endParaRPr lang="en-US"/>
        </a:p>
      </dgm:t>
    </dgm:pt>
    <dgm:pt modelId="{F31781D1-792A-4D01-A413-F014D0466CBB}" type="pres">
      <dgm:prSet presAssocID="{8F44F164-7F2D-447C-9912-21B9275F3516}" presName="connectorText" presStyleLbl="sibTrans2D1" presStyleIdx="1" presStyleCnt="3"/>
      <dgm:spPr/>
      <dgm:t>
        <a:bodyPr/>
        <a:lstStyle/>
        <a:p>
          <a:endParaRPr lang="en-US"/>
        </a:p>
      </dgm:t>
    </dgm:pt>
    <dgm:pt modelId="{68363F84-6055-48FB-A24F-5AD294C45FD3}" type="pres">
      <dgm:prSet presAssocID="{CA56F42D-63FB-4818-BFF9-A4C09D8B1A57}" presName="node" presStyleLbl="node1" presStyleIdx="2" presStyleCnt="3" custRadScaleRad="97051" custRadScaleInc="5280">
        <dgm:presLayoutVars>
          <dgm:bulletEnabled val="1"/>
        </dgm:presLayoutVars>
      </dgm:prSet>
      <dgm:spPr/>
      <dgm:t>
        <a:bodyPr/>
        <a:lstStyle/>
        <a:p>
          <a:endParaRPr lang="en-US"/>
        </a:p>
      </dgm:t>
    </dgm:pt>
    <dgm:pt modelId="{7730DD64-339A-4DA7-AC8D-EF2B30E0F40F}" type="pres">
      <dgm:prSet presAssocID="{824167E7-B983-4154-9A84-90BA47EE3735}" presName="sibTrans" presStyleLbl="sibTrans2D1" presStyleIdx="2" presStyleCnt="3"/>
      <dgm:spPr/>
      <dgm:t>
        <a:bodyPr/>
        <a:lstStyle/>
        <a:p>
          <a:endParaRPr lang="en-US"/>
        </a:p>
      </dgm:t>
    </dgm:pt>
    <dgm:pt modelId="{37DB60AB-3D38-4861-B594-0F0DA6AF18A8}" type="pres">
      <dgm:prSet presAssocID="{824167E7-B983-4154-9A84-90BA47EE3735}" presName="connectorText" presStyleLbl="sibTrans2D1" presStyleIdx="2" presStyleCnt="3"/>
      <dgm:spPr/>
      <dgm:t>
        <a:bodyPr/>
        <a:lstStyle/>
        <a:p>
          <a:endParaRPr lang="en-US"/>
        </a:p>
      </dgm:t>
    </dgm:pt>
  </dgm:ptLst>
  <dgm:cxnLst>
    <dgm:cxn modelId="{C604230A-898E-48DE-AF43-7A20B7222A3A}" type="presOf" srcId="{560B9A00-DAAF-4AB6-A19E-7AECBAAC792E}" destId="{F2482C37-2781-4008-8F7F-5ECEB442A09F}" srcOrd="0" destOrd="0" presId="urn:microsoft.com/office/officeart/2005/8/layout/cycle7"/>
    <dgm:cxn modelId="{97C63BAF-1E39-4404-93C0-9754F1B460AF}" type="presOf" srcId="{C8DD4A6A-7128-4AEF-BAEE-2AECF01FD78A}" destId="{DD2037DC-4CD1-49C4-A7C3-44C91EE9B668}" srcOrd="1" destOrd="0" presId="urn:microsoft.com/office/officeart/2005/8/layout/cycle7"/>
    <dgm:cxn modelId="{10E8BDCC-9442-46AB-8AB3-71EA4D89D129}" srcId="{C1DDD3EA-6DFC-4859-BC49-A2A2355452C2}" destId="{CA56F42D-63FB-4818-BFF9-A4C09D8B1A57}" srcOrd="2" destOrd="0" parTransId="{49C8EA8A-C310-441A-A2C0-8985F124B823}" sibTransId="{824167E7-B983-4154-9A84-90BA47EE3735}"/>
    <dgm:cxn modelId="{100C3316-1BE3-49DE-B439-FD3E215CAD6F}" type="presOf" srcId="{824167E7-B983-4154-9A84-90BA47EE3735}" destId="{7730DD64-339A-4DA7-AC8D-EF2B30E0F40F}" srcOrd="0" destOrd="0" presId="urn:microsoft.com/office/officeart/2005/8/layout/cycle7"/>
    <dgm:cxn modelId="{5BBC3F11-422D-4C6B-B107-7A82C44F39CA}" type="presOf" srcId="{C8DD4A6A-7128-4AEF-BAEE-2AECF01FD78A}" destId="{F6DFD298-9587-44E7-8BF1-52551A84BDDC}" srcOrd="0" destOrd="0" presId="urn:microsoft.com/office/officeart/2005/8/layout/cycle7"/>
    <dgm:cxn modelId="{B728B817-89EF-4A5D-93FD-5CCEEF216DD4}" type="presOf" srcId="{824167E7-B983-4154-9A84-90BA47EE3735}" destId="{37DB60AB-3D38-4861-B594-0F0DA6AF18A8}" srcOrd="1" destOrd="0" presId="urn:microsoft.com/office/officeart/2005/8/layout/cycle7"/>
    <dgm:cxn modelId="{449BAC3D-F2F9-4F51-B895-9D605EC5735D}" srcId="{C1DDD3EA-6DFC-4859-BC49-A2A2355452C2}" destId="{560B9A00-DAAF-4AB6-A19E-7AECBAAC792E}" srcOrd="1" destOrd="0" parTransId="{ECF04EB2-FF1C-4C53-BDE9-6B3AA61A0528}" sibTransId="{8F44F164-7F2D-447C-9912-21B9275F3516}"/>
    <dgm:cxn modelId="{BC8C49F4-340B-4696-B439-14D54057F75C}" type="presOf" srcId="{8F44F164-7F2D-447C-9912-21B9275F3516}" destId="{F31781D1-792A-4D01-A413-F014D0466CBB}" srcOrd="1" destOrd="0" presId="urn:microsoft.com/office/officeart/2005/8/layout/cycle7"/>
    <dgm:cxn modelId="{09F2FA6D-AB6E-45C0-8311-F2AE329D1DE3}" type="presOf" srcId="{C1DDD3EA-6DFC-4859-BC49-A2A2355452C2}" destId="{F1279D98-2396-486E-BA4F-E4F9775CC09F}" srcOrd="0" destOrd="0" presId="urn:microsoft.com/office/officeart/2005/8/layout/cycle7"/>
    <dgm:cxn modelId="{57A15425-3ED5-440F-AC2A-8E3B339942C4}" type="presOf" srcId="{84997812-FD1D-47E7-8548-EA4F1A7C9A22}" destId="{DD8DB10E-7CE1-4F44-AAAB-2CC4B8723E43}" srcOrd="0" destOrd="0" presId="urn:microsoft.com/office/officeart/2005/8/layout/cycle7"/>
    <dgm:cxn modelId="{53D31D2D-3AA8-48E9-A09D-F6E8801CAC3A}" type="presOf" srcId="{CA56F42D-63FB-4818-BFF9-A4C09D8B1A57}" destId="{68363F84-6055-48FB-A24F-5AD294C45FD3}" srcOrd="0" destOrd="0" presId="urn:microsoft.com/office/officeart/2005/8/layout/cycle7"/>
    <dgm:cxn modelId="{732C501D-49E3-4CF9-B47B-07B526DF6900}" srcId="{C1DDD3EA-6DFC-4859-BC49-A2A2355452C2}" destId="{84997812-FD1D-47E7-8548-EA4F1A7C9A22}" srcOrd="0" destOrd="0" parTransId="{5CE82371-2790-4B58-B7C7-46C13DF2EE56}" sibTransId="{C8DD4A6A-7128-4AEF-BAEE-2AECF01FD78A}"/>
    <dgm:cxn modelId="{DA248D23-AB9E-4517-B5AD-C03774180C83}" type="presOf" srcId="{8F44F164-7F2D-447C-9912-21B9275F3516}" destId="{658354CE-3994-43CE-A99E-A9732093BDF8}" srcOrd="0" destOrd="0" presId="urn:microsoft.com/office/officeart/2005/8/layout/cycle7"/>
    <dgm:cxn modelId="{49A69CD0-1E96-4B25-8516-B3B215260EA0}" type="presParOf" srcId="{F1279D98-2396-486E-BA4F-E4F9775CC09F}" destId="{DD8DB10E-7CE1-4F44-AAAB-2CC4B8723E43}" srcOrd="0" destOrd="0" presId="urn:microsoft.com/office/officeart/2005/8/layout/cycle7"/>
    <dgm:cxn modelId="{432E778C-34E0-4CD1-8C10-9F5AE7706DAC}" type="presParOf" srcId="{F1279D98-2396-486E-BA4F-E4F9775CC09F}" destId="{F6DFD298-9587-44E7-8BF1-52551A84BDDC}" srcOrd="1" destOrd="0" presId="urn:microsoft.com/office/officeart/2005/8/layout/cycle7"/>
    <dgm:cxn modelId="{6C71712A-E768-46FB-8FAB-1DF6BD6D5D48}" type="presParOf" srcId="{F6DFD298-9587-44E7-8BF1-52551A84BDDC}" destId="{DD2037DC-4CD1-49C4-A7C3-44C91EE9B668}" srcOrd="0" destOrd="0" presId="urn:microsoft.com/office/officeart/2005/8/layout/cycle7"/>
    <dgm:cxn modelId="{16923118-BBDC-4976-94F0-0C981202E232}" type="presParOf" srcId="{F1279D98-2396-486E-BA4F-E4F9775CC09F}" destId="{F2482C37-2781-4008-8F7F-5ECEB442A09F}" srcOrd="2" destOrd="0" presId="urn:microsoft.com/office/officeart/2005/8/layout/cycle7"/>
    <dgm:cxn modelId="{BD299C29-D900-4C93-935E-7E5884C6416A}" type="presParOf" srcId="{F1279D98-2396-486E-BA4F-E4F9775CC09F}" destId="{658354CE-3994-43CE-A99E-A9732093BDF8}" srcOrd="3" destOrd="0" presId="urn:microsoft.com/office/officeart/2005/8/layout/cycle7"/>
    <dgm:cxn modelId="{C598F7E3-6975-4FCD-BB9F-5D6C63A6598B}" type="presParOf" srcId="{658354CE-3994-43CE-A99E-A9732093BDF8}" destId="{F31781D1-792A-4D01-A413-F014D0466CBB}" srcOrd="0" destOrd="0" presId="urn:microsoft.com/office/officeart/2005/8/layout/cycle7"/>
    <dgm:cxn modelId="{2C0F3EEC-3AF8-4AF5-A054-83F31B4F0475}" type="presParOf" srcId="{F1279D98-2396-486E-BA4F-E4F9775CC09F}" destId="{68363F84-6055-48FB-A24F-5AD294C45FD3}" srcOrd="4" destOrd="0" presId="urn:microsoft.com/office/officeart/2005/8/layout/cycle7"/>
    <dgm:cxn modelId="{3EE2821F-2B7B-4CD9-A1B4-937C75930F3F}" type="presParOf" srcId="{F1279D98-2396-486E-BA4F-E4F9775CC09F}" destId="{7730DD64-339A-4DA7-AC8D-EF2B30E0F40F}" srcOrd="5" destOrd="0" presId="urn:microsoft.com/office/officeart/2005/8/layout/cycle7"/>
    <dgm:cxn modelId="{95A11E37-15F6-4881-AD32-621D6863C75D}" type="presParOf" srcId="{7730DD64-339A-4DA7-AC8D-EF2B30E0F40F}" destId="{37DB60AB-3D38-4861-B594-0F0DA6AF18A8}" srcOrd="0" destOrd="0" presId="urn:microsoft.com/office/officeart/2005/8/layout/cycle7"/>
  </dgm:cxnLst>
  <dgm:bg/>
  <dgm:whole/>
</dgm:dataModel>
</file>

<file path=ppt/diagrams/data2.xml><?xml version="1.0" encoding="utf-8"?>
<dgm:dataModel xmlns:dgm="http://schemas.openxmlformats.org/drawingml/2006/diagram" xmlns:a="http://schemas.openxmlformats.org/drawingml/2006/main">
  <dgm:ptLst>
    <dgm:pt modelId="{C1DDD3EA-6DFC-4859-BC49-A2A2355452C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560B9A00-DAAF-4AB6-A19E-7AECBAAC792E}">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2000" b="0" i="1" dirty="0" smtClean="0">
              <a:latin typeface="Times New Roman" pitchFamily="18" charset="0"/>
              <a:cs typeface="Times New Roman" pitchFamily="18" charset="0"/>
            </a:rPr>
            <a:t>Secondary market: </a:t>
          </a:r>
        </a:p>
        <a:p>
          <a:r>
            <a:rPr lang="en-US" sz="2000" b="0" i="1" dirty="0" smtClean="0">
              <a:latin typeface="Times New Roman" pitchFamily="18" charset="0"/>
              <a:cs typeface="Times New Roman" pitchFamily="18" charset="0"/>
            </a:rPr>
            <a:t>It is market where previously issued credit instruments are bought and sold</a:t>
          </a:r>
          <a:r>
            <a:rPr lang="en-US" sz="1600" b="0" i="1" dirty="0" smtClean="0">
              <a:latin typeface="Times New Roman" pitchFamily="18" charset="0"/>
              <a:cs typeface="Times New Roman" pitchFamily="18" charset="0"/>
            </a:rPr>
            <a:t>.</a:t>
          </a:r>
          <a:endParaRPr lang="en-US" sz="1600" b="0" i="1" dirty="0">
            <a:latin typeface="Times New Roman" pitchFamily="18" charset="0"/>
            <a:cs typeface="Times New Roman" pitchFamily="18" charset="0"/>
          </a:endParaRPr>
        </a:p>
      </dgm:t>
    </dgm:pt>
    <dgm:pt modelId="{ECF04EB2-FF1C-4C53-BDE9-6B3AA61A0528}" type="parTrans" cxnId="{449BAC3D-F2F9-4F51-B895-9D605EC5735D}">
      <dgm:prSet/>
      <dgm:spPr/>
      <dgm:t>
        <a:bodyPr/>
        <a:lstStyle/>
        <a:p>
          <a:endParaRPr lang="en-US"/>
        </a:p>
      </dgm:t>
    </dgm:pt>
    <dgm:pt modelId="{8F44F164-7F2D-447C-9912-21B9275F3516}" type="sibTrans" cxnId="{449BAC3D-F2F9-4F51-B895-9D605EC5735D}">
      <dgm:prSet/>
      <dgm:spPr/>
      <dgm:t>
        <a:bodyPr/>
        <a:lstStyle/>
        <a:p>
          <a:endParaRPr lang="en-US"/>
        </a:p>
      </dgm:t>
    </dgm:pt>
    <dgm:pt modelId="{84997812-FD1D-47E7-8548-EA4F1A7C9A22}">
      <dgm:prSet custT="1">
        <dgm:style>
          <a:lnRef idx="1">
            <a:schemeClr val="accent3"/>
          </a:lnRef>
          <a:fillRef idx="2">
            <a:schemeClr val="accent3"/>
          </a:fillRef>
          <a:effectRef idx="1">
            <a:schemeClr val="accent3"/>
          </a:effectRef>
          <a:fontRef idx="minor">
            <a:schemeClr val="dk1"/>
          </a:fontRef>
        </dgm:style>
      </dgm:prSet>
      <dgm:spPr/>
      <dgm:t>
        <a:bodyPr/>
        <a:lstStyle/>
        <a:p>
          <a:r>
            <a:rPr lang="en-US" sz="2400" b="1" dirty="0" smtClean="0">
              <a:latin typeface="Times New Roman" pitchFamily="18" charset="0"/>
              <a:cs typeface="Times New Roman" pitchFamily="18" charset="0"/>
            </a:rPr>
            <a:t>Financial markets</a:t>
          </a:r>
          <a:endParaRPr lang="en-US" sz="2400" b="1" dirty="0">
            <a:latin typeface="Times New Roman" pitchFamily="18" charset="0"/>
            <a:cs typeface="Times New Roman" pitchFamily="18" charset="0"/>
          </a:endParaRPr>
        </a:p>
      </dgm:t>
    </dgm:pt>
    <dgm:pt modelId="{5CE82371-2790-4B58-B7C7-46C13DF2EE56}" type="parTrans" cxnId="{732C501D-49E3-4CF9-B47B-07B526DF6900}">
      <dgm:prSet/>
      <dgm:spPr/>
      <dgm:t>
        <a:bodyPr/>
        <a:lstStyle/>
        <a:p>
          <a:endParaRPr lang="en-US"/>
        </a:p>
      </dgm:t>
    </dgm:pt>
    <dgm:pt modelId="{C8DD4A6A-7128-4AEF-BAEE-2AECF01FD78A}" type="sibTrans" cxnId="{732C501D-49E3-4CF9-B47B-07B526DF6900}">
      <dgm:prSet/>
      <dgm:spPr/>
      <dgm:t>
        <a:bodyPr/>
        <a:lstStyle/>
        <a:p>
          <a:endParaRPr lang="en-US"/>
        </a:p>
      </dgm:t>
    </dgm:pt>
    <dgm:pt modelId="{466FFA8B-6FE4-4109-AF62-3F7CBB1362A0}">
      <dgm:prSet>
        <dgm:style>
          <a:lnRef idx="1">
            <a:schemeClr val="accent2"/>
          </a:lnRef>
          <a:fillRef idx="2">
            <a:schemeClr val="accent2"/>
          </a:fillRef>
          <a:effectRef idx="1">
            <a:schemeClr val="accent2"/>
          </a:effectRef>
          <a:fontRef idx="minor">
            <a:schemeClr val="dk1"/>
          </a:fontRef>
        </dgm:style>
      </dgm:prSet>
      <dgm:spPr/>
      <dgm:t>
        <a:bodyPr/>
        <a:lstStyle/>
        <a:p>
          <a:r>
            <a:rPr lang="en-US" i="1" dirty="0" smtClean="0">
              <a:latin typeface="Times New Roman" pitchFamily="18" charset="0"/>
              <a:cs typeface="Times New Roman" pitchFamily="18" charset="0"/>
            </a:rPr>
            <a:t>Primary  market: </a:t>
          </a:r>
        </a:p>
        <a:p>
          <a:r>
            <a:rPr lang="en-US" i="1" dirty="0" smtClean="0">
              <a:latin typeface="Times New Roman" pitchFamily="18" charset="0"/>
              <a:cs typeface="Times New Roman" pitchFamily="18" charset="0"/>
            </a:rPr>
            <a:t>It is a market where newly issued credit instruments are sold and  purchased  </a:t>
          </a:r>
          <a:endParaRPr lang="en-US" i="1" dirty="0">
            <a:latin typeface="Times New Roman" pitchFamily="18" charset="0"/>
            <a:cs typeface="Times New Roman" pitchFamily="18" charset="0"/>
          </a:endParaRPr>
        </a:p>
      </dgm:t>
    </dgm:pt>
    <dgm:pt modelId="{72EAC41F-C6B4-4606-9999-B8BF87CACE31}" type="parTrans" cxnId="{843266B9-F786-45EF-8EE8-DC6905218BC8}">
      <dgm:prSet/>
      <dgm:spPr/>
      <dgm:t>
        <a:bodyPr/>
        <a:lstStyle/>
        <a:p>
          <a:endParaRPr lang="en-US"/>
        </a:p>
      </dgm:t>
    </dgm:pt>
    <dgm:pt modelId="{7B0C401E-14B8-4B26-BD12-8D98FC7FE0BB}" type="sibTrans" cxnId="{843266B9-F786-45EF-8EE8-DC6905218BC8}">
      <dgm:prSet/>
      <dgm:spPr/>
      <dgm:t>
        <a:bodyPr/>
        <a:lstStyle/>
        <a:p>
          <a:endParaRPr lang="en-US"/>
        </a:p>
      </dgm:t>
    </dgm:pt>
    <dgm:pt modelId="{F1279D98-2396-486E-BA4F-E4F9775CC09F}" type="pres">
      <dgm:prSet presAssocID="{C1DDD3EA-6DFC-4859-BC49-A2A2355452C2}" presName="Name0" presStyleCnt="0">
        <dgm:presLayoutVars>
          <dgm:dir/>
          <dgm:resizeHandles val="exact"/>
        </dgm:presLayoutVars>
      </dgm:prSet>
      <dgm:spPr/>
      <dgm:t>
        <a:bodyPr/>
        <a:lstStyle/>
        <a:p>
          <a:endParaRPr lang="en-US"/>
        </a:p>
      </dgm:t>
    </dgm:pt>
    <dgm:pt modelId="{DD8DB10E-7CE1-4F44-AAAB-2CC4B8723E43}" type="pres">
      <dgm:prSet presAssocID="{84997812-FD1D-47E7-8548-EA4F1A7C9A22}" presName="node" presStyleLbl="node1" presStyleIdx="0" presStyleCnt="3" custScaleX="101237" custScaleY="88063" custRadScaleRad="84183" custRadScaleInc="-3838">
        <dgm:presLayoutVars>
          <dgm:bulletEnabled val="1"/>
        </dgm:presLayoutVars>
      </dgm:prSet>
      <dgm:spPr/>
      <dgm:t>
        <a:bodyPr/>
        <a:lstStyle/>
        <a:p>
          <a:endParaRPr lang="en-US"/>
        </a:p>
      </dgm:t>
    </dgm:pt>
    <dgm:pt modelId="{F6DFD298-9587-44E7-8BF1-52551A84BDDC}" type="pres">
      <dgm:prSet presAssocID="{C8DD4A6A-7128-4AEF-BAEE-2AECF01FD78A}" presName="sibTrans" presStyleLbl="sibTrans2D1" presStyleIdx="0" presStyleCnt="3"/>
      <dgm:spPr/>
      <dgm:t>
        <a:bodyPr/>
        <a:lstStyle/>
        <a:p>
          <a:endParaRPr lang="en-US"/>
        </a:p>
      </dgm:t>
    </dgm:pt>
    <dgm:pt modelId="{DD2037DC-4CD1-49C4-A7C3-44C91EE9B668}" type="pres">
      <dgm:prSet presAssocID="{C8DD4A6A-7128-4AEF-BAEE-2AECF01FD78A}" presName="connectorText" presStyleLbl="sibTrans2D1" presStyleIdx="0" presStyleCnt="3"/>
      <dgm:spPr/>
      <dgm:t>
        <a:bodyPr/>
        <a:lstStyle/>
        <a:p>
          <a:endParaRPr lang="en-US"/>
        </a:p>
      </dgm:t>
    </dgm:pt>
    <dgm:pt modelId="{F2482C37-2781-4008-8F7F-5ECEB442A09F}" type="pres">
      <dgm:prSet presAssocID="{560B9A00-DAAF-4AB6-A19E-7AECBAAC792E}" presName="node" presStyleLbl="node1" presStyleIdx="1" presStyleCnt="3" custScaleY="136208">
        <dgm:presLayoutVars>
          <dgm:bulletEnabled val="1"/>
        </dgm:presLayoutVars>
      </dgm:prSet>
      <dgm:spPr/>
      <dgm:t>
        <a:bodyPr/>
        <a:lstStyle/>
        <a:p>
          <a:endParaRPr lang="en-US"/>
        </a:p>
      </dgm:t>
    </dgm:pt>
    <dgm:pt modelId="{658354CE-3994-43CE-A99E-A9732093BDF8}" type="pres">
      <dgm:prSet presAssocID="{8F44F164-7F2D-447C-9912-21B9275F3516}" presName="sibTrans" presStyleLbl="sibTrans2D1" presStyleIdx="1" presStyleCnt="3"/>
      <dgm:spPr/>
      <dgm:t>
        <a:bodyPr/>
        <a:lstStyle/>
        <a:p>
          <a:endParaRPr lang="en-US"/>
        </a:p>
      </dgm:t>
    </dgm:pt>
    <dgm:pt modelId="{F31781D1-792A-4D01-A413-F014D0466CBB}" type="pres">
      <dgm:prSet presAssocID="{8F44F164-7F2D-447C-9912-21B9275F3516}" presName="connectorText" presStyleLbl="sibTrans2D1" presStyleIdx="1" presStyleCnt="3"/>
      <dgm:spPr/>
      <dgm:t>
        <a:bodyPr/>
        <a:lstStyle/>
        <a:p>
          <a:endParaRPr lang="en-US"/>
        </a:p>
      </dgm:t>
    </dgm:pt>
    <dgm:pt modelId="{6346BCFE-66EE-4DE8-BC42-5304ACE75CC1}" type="pres">
      <dgm:prSet presAssocID="{466FFA8B-6FE4-4109-AF62-3F7CBB1362A0}" presName="node" presStyleLbl="node1" presStyleIdx="2" presStyleCnt="3" custScaleX="137301" custScaleY="148021">
        <dgm:presLayoutVars>
          <dgm:bulletEnabled val="1"/>
        </dgm:presLayoutVars>
      </dgm:prSet>
      <dgm:spPr/>
      <dgm:t>
        <a:bodyPr/>
        <a:lstStyle/>
        <a:p>
          <a:endParaRPr lang="en-US"/>
        </a:p>
      </dgm:t>
    </dgm:pt>
    <dgm:pt modelId="{E66D8E09-B6BF-4551-812F-5EA6C67D4F72}" type="pres">
      <dgm:prSet presAssocID="{7B0C401E-14B8-4B26-BD12-8D98FC7FE0BB}" presName="sibTrans" presStyleLbl="sibTrans2D1" presStyleIdx="2" presStyleCnt="3"/>
      <dgm:spPr/>
      <dgm:t>
        <a:bodyPr/>
        <a:lstStyle/>
        <a:p>
          <a:endParaRPr lang="en-US"/>
        </a:p>
      </dgm:t>
    </dgm:pt>
    <dgm:pt modelId="{03DC9563-404B-4EBE-83D5-A4ACBAAF6C39}" type="pres">
      <dgm:prSet presAssocID="{7B0C401E-14B8-4B26-BD12-8D98FC7FE0BB}" presName="connectorText" presStyleLbl="sibTrans2D1" presStyleIdx="2" presStyleCnt="3"/>
      <dgm:spPr/>
      <dgm:t>
        <a:bodyPr/>
        <a:lstStyle/>
        <a:p>
          <a:endParaRPr lang="en-US"/>
        </a:p>
      </dgm:t>
    </dgm:pt>
  </dgm:ptLst>
  <dgm:cxnLst>
    <dgm:cxn modelId="{9D8A3E28-4526-46C5-9307-FDFD6E3D3598}" type="presOf" srcId="{7B0C401E-14B8-4B26-BD12-8D98FC7FE0BB}" destId="{E66D8E09-B6BF-4551-812F-5EA6C67D4F72}" srcOrd="0" destOrd="0" presId="urn:microsoft.com/office/officeart/2005/8/layout/cycle7"/>
    <dgm:cxn modelId="{B7E26DB2-D9B7-41EB-AED8-E8ABA49E4A85}" type="presOf" srcId="{7B0C401E-14B8-4B26-BD12-8D98FC7FE0BB}" destId="{03DC9563-404B-4EBE-83D5-A4ACBAAF6C39}" srcOrd="1" destOrd="0" presId="urn:microsoft.com/office/officeart/2005/8/layout/cycle7"/>
    <dgm:cxn modelId="{BC9B8B57-3334-42C8-8ACB-2AE65458CB85}" type="presOf" srcId="{C8DD4A6A-7128-4AEF-BAEE-2AECF01FD78A}" destId="{F6DFD298-9587-44E7-8BF1-52551A84BDDC}" srcOrd="0" destOrd="0" presId="urn:microsoft.com/office/officeart/2005/8/layout/cycle7"/>
    <dgm:cxn modelId="{2552E193-B8EA-4AFA-8FF2-1809DB0E17D5}" type="presOf" srcId="{C1DDD3EA-6DFC-4859-BC49-A2A2355452C2}" destId="{F1279D98-2396-486E-BA4F-E4F9775CC09F}" srcOrd="0" destOrd="0" presId="urn:microsoft.com/office/officeart/2005/8/layout/cycle7"/>
    <dgm:cxn modelId="{121B792B-2A5D-481D-BA66-25979845FC2B}" type="presOf" srcId="{84997812-FD1D-47E7-8548-EA4F1A7C9A22}" destId="{DD8DB10E-7CE1-4F44-AAAB-2CC4B8723E43}" srcOrd="0" destOrd="0" presId="urn:microsoft.com/office/officeart/2005/8/layout/cycle7"/>
    <dgm:cxn modelId="{2B34CC5A-3271-4DFC-A6B9-628111586C5C}" type="presOf" srcId="{560B9A00-DAAF-4AB6-A19E-7AECBAAC792E}" destId="{F2482C37-2781-4008-8F7F-5ECEB442A09F}" srcOrd="0" destOrd="0" presId="urn:microsoft.com/office/officeart/2005/8/layout/cycle7"/>
    <dgm:cxn modelId="{FC3B3C3F-716A-4EC1-8D7B-139387156832}" type="presOf" srcId="{8F44F164-7F2D-447C-9912-21B9275F3516}" destId="{658354CE-3994-43CE-A99E-A9732093BDF8}" srcOrd="0" destOrd="0" presId="urn:microsoft.com/office/officeart/2005/8/layout/cycle7"/>
    <dgm:cxn modelId="{449BAC3D-F2F9-4F51-B895-9D605EC5735D}" srcId="{C1DDD3EA-6DFC-4859-BC49-A2A2355452C2}" destId="{560B9A00-DAAF-4AB6-A19E-7AECBAAC792E}" srcOrd="1" destOrd="0" parTransId="{ECF04EB2-FF1C-4C53-BDE9-6B3AA61A0528}" sibTransId="{8F44F164-7F2D-447C-9912-21B9275F3516}"/>
    <dgm:cxn modelId="{EE9281D7-A697-4DE4-AEDF-3F08BAC78333}" type="presOf" srcId="{C8DD4A6A-7128-4AEF-BAEE-2AECF01FD78A}" destId="{DD2037DC-4CD1-49C4-A7C3-44C91EE9B668}" srcOrd="1" destOrd="0" presId="urn:microsoft.com/office/officeart/2005/8/layout/cycle7"/>
    <dgm:cxn modelId="{E584C832-C19F-4C6F-A326-1BE1239727AB}" type="presOf" srcId="{466FFA8B-6FE4-4109-AF62-3F7CBB1362A0}" destId="{6346BCFE-66EE-4DE8-BC42-5304ACE75CC1}" srcOrd="0" destOrd="0" presId="urn:microsoft.com/office/officeart/2005/8/layout/cycle7"/>
    <dgm:cxn modelId="{843266B9-F786-45EF-8EE8-DC6905218BC8}" srcId="{C1DDD3EA-6DFC-4859-BC49-A2A2355452C2}" destId="{466FFA8B-6FE4-4109-AF62-3F7CBB1362A0}" srcOrd="2" destOrd="0" parTransId="{72EAC41F-C6B4-4606-9999-B8BF87CACE31}" sibTransId="{7B0C401E-14B8-4B26-BD12-8D98FC7FE0BB}"/>
    <dgm:cxn modelId="{732C501D-49E3-4CF9-B47B-07B526DF6900}" srcId="{C1DDD3EA-6DFC-4859-BC49-A2A2355452C2}" destId="{84997812-FD1D-47E7-8548-EA4F1A7C9A22}" srcOrd="0" destOrd="0" parTransId="{5CE82371-2790-4B58-B7C7-46C13DF2EE56}" sibTransId="{C8DD4A6A-7128-4AEF-BAEE-2AECF01FD78A}"/>
    <dgm:cxn modelId="{75392FD2-368A-4D4C-9115-FD7A91B2A4CF}" type="presOf" srcId="{8F44F164-7F2D-447C-9912-21B9275F3516}" destId="{F31781D1-792A-4D01-A413-F014D0466CBB}" srcOrd="1" destOrd="0" presId="urn:microsoft.com/office/officeart/2005/8/layout/cycle7"/>
    <dgm:cxn modelId="{E5296E53-A9C7-4705-A707-6E83F3C316E1}" type="presParOf" srcId="{F1279D98-2396-486E-BA4F-E4F9775CC09F}" destId="{DD8DB10E-7CE1-4F44-AAAB-2CC4B8723E43}" srcOrd="0" destOrd="0" presId="urn:microsoft.com/office/officeart/2005/8/layout/cycle7"/>
    <dgm:cxn modelId="{4D14DF63-A4F9-47F8-836A-322EEDF5D68C}" type="presParOf" srcId="{F1279D98-2396-486E-BA4F-E4F9775CC09F}" destId="{F6DFD298-9587-44E7-8BF1-52551A84BDDC}" srcOrd="1" destOrd="0" presId="urn:microsoft.com/office/officeart/2005/8/layout/cycle7"/>
    <dgm:cxn modelId="{9FADD2DB-CF1C-4090-B0A6-3066314CD13E}" type="presParOf" srcId="{F6DFD298-9587-44E7-8BF1-52551A84BDDC}" destId="{DD2037DC-4CD1-49C4-A7C3-44C91EE9B668}" srcOrd="0" destOrd="0" presId="urn:microsoft.com/office/officeart/2005/8/layout/cycle7"/>
    <dgm:cxn modelId="{B7E81D95-99EE-4F33-A669-AF922C4BA8D7}" type="presParOf" srcId="{F1279D98-2396-486E-BA4F-E4F9775CC09F}" destId="{F2482C37-2781-4008-8F7F-5ECEB442A09F}" srcOrd="2" destOrd="0" presId="urn:microsoft.com/office/officeart/2005/8/layout/cycle7"/>
    <dgm:cxn modelId="{35CFB4E8-7972-44A4-BD93-544F364A915B}" type="presParOf" srcId="{F1279D98-2396-486E-BA4F-E4F9775CC09F}" destId="{658354CE-3994-43CE-A99E-A9732093BDF8}" srcOrd="3" destOrd="0" presId="urn:microsoft.com/office/officeart/2005/8/layout/cycle7"/>
    <dgm:cxn modelId="{A1BD7B9F-2221-47CA-9E64-255D045149DE}" type="presParOf" srcId="{658354CE-3994-43CE-A99E-A9732093BDF8}" destId="{F31781D1-792A-4D01-A413-F014D0466CBB}" srcOrd="0" destOrd="0" presId="urn:microsoft.com/office/officeart/2005/8/layout/cycle7"/>
    <dgm:cxn modelId="{FFC3E73B-2A13-4616-BE02-3F5E00D0B6A9}" type="presParOf" srcId="{F1279D98-2396-486E-BA4F-E4F9775CC09F}" destId="{6346BCFE-66EE-4DE8-BC42-5304ACE75CC1}" srcOrd="4" destOrd="0" presId="urn:microsoft.com/office/officeart/2005/8/layout/cycle7"/>
    <dgm:cxn modelId="{C07C711A-80EF-41C9-944A-4F265CCA5780}" type="presParOf" srcId="{F1279D98-2396-486E-BA4F-E4F9775CC09F}" destId="{E66D8E09-B6BF-4551-812F-5EA6C67D4F72}" srcOrd="5" destOrd="0" presId="urn:microsoft.com/office/officeart/2005/8/layout/cycle7"/>
    <dgm:cxn modelId="{96C3303D-63AC-4D09-A27B-36DF31E98134}" type="presParOf" srcId="{E66D8E09-B6BF-4551-812F-5EA6C67D4F72}" destId="{03DC9563-404B-4EBE-83D5-A4ACBAAF6C39}" srcOrd="0" destOrd="0" presId="urn:microsoft.com/office/officeart/2005/8/layout/cycle7"/>
  </dgm:cxnLst>
  <dgm:bg/>
  <dgm:whole/>
</dgm:dataModel>
</file>

<file path=ppt/diagrams/data3.xml><?xml version="1.0" encoding="utf-8"?>
<dgm:dataModel xmlns:dgm="http://schemas.openxmlformats.org/drawingml/2006/diagram" xmlns:a="http://schemas.openxmlformats.org/drawingml/2006/main">
  <dgm:ptLst>
    <dgm:pt modelId="{C1DDD3EA-6DFC-4859-BC49-A2A2355452C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560B9A00-DAAF-4AB6-A19E-7AECBAAC792E}">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600" b="1" dirty="0" smtClean="0">
              <a:latin typeface="Times New Roman" pitchFamily="18" charset="0"/>
              <a:cs typeface="Times New Roman" pitchFamily="18" charset="0"/>
            </a:rPr>
            <a:t>Unorganized market</a:t>
          </a: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The unorganized market is largely made of indigenous bankers and money lender.</a:t>
          </a:r>
          <a:endParaRPr lang="en-US" sz="1600" dirty="0">
            <a:latin typeface="Times New Roman" pitchFamily="18" charset="0"/>
            <a:cs typeface="Times New Roman" pitchFamily="18" charset="0"/>
          </a:endParaRPr>
        </a:p>
      </dgm:t>
    </dgm:pt>
    <dgm:pt modelId="{ECF04EB2-FF1C-4C53-BDE9-6B3AA61A0528}" type="parTrans" cxnId="{449BAC3D-F2F9-4F51-B895-9D605EC5735D}">
      <dgm:prSet/>
      <dgm:spPr/>
      <dgm:t>
        <a:bodyPr/>
        <a:lstStyle/>
        <a:p>
          <a:endParaRPr lang="en-US"/>
        </a:p>
      </dgm:t>
    </dgm:pt>
    <dgm:pt modelId="{8F44F164-7F2D-447C-9912-21B9275F3516}" type="sibTrans" cxnId="{449BAC3D-F2F9-4F51-B895-9D605EC5735D}">
      <dgm:prSet/>
      <dgm:spPr/>
      <dgm:t>
        <a:bodyPr/>
        <a:lstStyle/>
        <a:p>
          <a:endParaRPr lang="en-US"/>
        </a:p>
      </dgm:t>
    </dgm:pt>
    <dgm:pt modelId="{84997812-FD1D-47E7-8548-EA4F1A7C9A22}">
      <dgm:prSet custT="1">
        <dgm:style>
          <a:lnRef idx="1">
            <a:schemeClr val="accent3"/>
          </a:lnRef>
          <a:fillRef idx="2">
            <a:schemeClr val="accent3"/>
          </a:fillRef>
          <a:effectRef idx="1">
            <a:schemeClr val="accent3"/>
          </a:effectRef>
          <a:fontRef idx="minor">
            <a:schemeClr val="dk1"/>
          </a:fontRef>
        </dgm:style>
      </dgm:prSet>
      <dgm:spPr/>
      <dgm:t>
        <a:bodyPr/>
        <a:lstStyle/>
        <a:p>
          <a:r>
            <a:rPr lang="en-US" sz="2400" dirty="0" smtClean="0">
              <a:latin typeface="Times New Roman" pitchFamily="18" charset="0"/>
              <a:cs typeface="Times New Roman" pitchFamily="18" charset="0"/>
            </a:rPr>
            <a:t>Financial markets</a:t>
          </a:r>
          <a:endParaRPr lang="en-US" sz="2400" dirty="0">
            <a:latin typeface="Times New Roman" pitchFamily="18" charset="0"/>
            <a:cs typeface="Times New Roman" pitchFamily="18" charset="0"/>
          </a:endParaRPr>
        </a:p>
      </dgm:t>
    </dgm:pt>
    <dgm:pt modelId="{5CE82371-2790-4B58-B7C7-46C13DF2EE56}" type="parTrans" cxnId="{732C501D-49E3-4CF9-B47B-07B526DF6900}">
      <dgm:prSet/>
      <dgm:spPr/>
      <dgm:t>
        <a:bodyPr/>
        <a:lstStyle/>
        <a:p>
          <a:endParaRPr lang="en-US"/>
        </a:p>
      </dgm:t>
    </dgm:pt>
    <dgm:pt modelId="{C8DD4A6A-7128-4AEF-BAEE-2AECF01FD78A}" type="sibTrans" cxnId="{732C501D-49E3-4CF9-B47B-07B526DF6900}">
      <dgm:prSet/>
      <dgm:spPr/>
      <dgm:t>
        <a:bodyPr/>
        <a:lstStyle/>
        <a:p>
          <a:endParaRPr lang="en-US"/>
        </a:p>
      </dgm:t>
    </dgm:pt>
    <dgm:pt modelId="{466FFA8B-6FE4-4109-AF62-3F7CBB1362A0}">
      <dgm:prSet custT="1">
        <dgm:style>
          <a:lnRef idx="1">
            <a:schemeClr val="accent2"/>
          </a:lnRef>
          <a:fillRef idx="2">
            <a:schemeClr val="accent2"/>
          </a:fillRef>
          <a:effectRef idx="1">
            <a:schemeClr val="accent2"/>
          </a:effectRef>
          <a:fontRef idx="minor">
            <a:schemeClr val="dk1"/>
          </a:fontRef>
        </dgm:style>
      </dgm:prSet>
      <dgm:spPr/>
      <dgm:t>
        <a:bodyPr/>
        <a:lstStyle/>
        <a:p>
          <a:r>
            <a:rPr lang="en-US" sz="1600" b="1" dirty="0" smtClean="0">
              <a:latin typeface="Times New Roman" pitchFamily="18" charset="0"/>
              <a:cs typeface="Times New Roman" pitchFamily="18" charset="0"/>
            </a:rPr>
            <a:t>Organized market</a:t>
          </a: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The organized market comprises of RBI, Commercial Banks, Non-Bank Financial intermediaries (NBFI), like LIC,GIC, UTI etc.  </a:t>
          </a:r>
          <a:endParaRPr lang="en-US" sz="1600" dirty="0">
            <a:latin typeface="Times New Roman" pitchFamily="18" charset="0"/>
            <a:cs typeface="Times New Roman" pitchFamily="18" charset="0"/>
          </a:endParaRPr>
        </a:p>
      </dgm:t>
    </dgm:pt>
    <dgm:pt modelId="{72EAC41F-C6B4-4606-9999-B8BF87CACE31}" type="parTrans" cxnId="{843266B9-F786-45EF-8EE8-DC6905218BC8}">
      <dgm:prSet/>
      <dgm:spPr/>
      <dgm:t>
        <a:bodyPr/>
        <a:lstStyle/>
        <a:p>
          <a:endParaRPr lang="en-US"/>
        </a:p>
      </dgm:t>
    </dgm:pt>
    <dgm:pt modelId="{7B0C401E-14B8-4B26-BD12-8D98FC7FE0BB}" type="sibTrans" cxnId="{843266B9-F786-45EF-8EE8-DC6905218BC8}">
      <dgm:prSet/>
      <dgm:spPr/>
      <dgm:t>
        <a:bodyPr/>
        <a:lstStyle/>
        <a:p>
          <a:endParaRPr lang="en-US"/>
        </a:p>
      </dgm:t>
    </dgm:pt>
    <dgm:pt modelId="{F1279D98-2396-486E-BA4F-E4F9775CC09F}" type="pres">
      <dgm:prSet presAssocID="{C1DDD3EA-6DFC-4859-BC49-A2A2355452C2}" presName="Name0" presStyleCnt="0">
        <dgm:presLayoutVars>
          <dgm:dir/>
          <dgm:resizeHandles val="exact"/>
        </dgm:presLayoutVars>
      </dgm:prSet>
      <dgm:spPr/>
      <dgm:t>
        <a:bodyPr/>
        <a:lstStyle/>
        <a:p>
          <a:endParaRPr lang="en-US"/>
        </a:p>
      </dgm:t>
    </dgm:pt>
    <dgm:pt modelId="{DD8DB10E-7CE1-4F44-AAAB-2CC4B8723E43}" type="pres">
      <dgm:prSet presAssocID="{84997812-FD1D-47E7-8548-EA4F1A7C9A22}" presName="node" presStyleLbl="node1" presStyleIdx="0" presStyleCnt="3" custScaleX="101237" custScaleY="88063" custRadScaleRad="104941" custRadScaleInc="1049">
        <dgm:presLayoutVars>
          <dgm:bulletEnabled val="1"/>
        </dgm:presLayoutVars>
      </dgm:prSet>
      <dgm:spPr/>
      <dgm:t>
        <a:bodyPr/>
        <a:lstStyle/>
        <a:p>
          <a:endParaRPr lang="en-US"/>
        </a:p>
      </dgm:t>
    </dgm:pt>
    <dgm:pt modelId="{F6DFD298-9587-44E7-8BF1-52551A84BDDC}" type="pres">
      <dgm:prSet presAssocID="{C8DD4A6A-7128-4AEF-BAEE-2AECF01FD78A}" presName="sibTrans" presStyleLbl="sibTrans2D1" presStyleIdx="0" presStyleCnt="3"/>
      <dgm:spPr/>
      <dgm:t>
        <a:bodyPr/>
        <a:lstStyle/>
        <a:p>
          <a:endParaRPr lang="en-US"/>
        </a:p>
      </dgm:t>
    </dgm:pt>
    <dgm:pt modelId="{DD2037DC-4CD1-49C4-A7C3-44C91EE9B668}" type="pres">
      <dgm:prSet presAssocID="{C8DD4A6A-7128-4AEF-BAEE-2AECF01FD78A}" presName="connectorText" presStyleLbl="sibTrans2D1" presStyleIdx="0" presStyleCnt="3"/>
      <dgm:spPr/>
      <dgm:t>
        <a:bodyPr/>
        <a:lstStyle/>
        <a:p>
          <a:endParaRPr lang="en-US"/>
        </a:p>
      </dgm:t>
    </dgm:pt>
    <dgm:pt modelId="{F2482C37-2781-4008-8F7F-5ECEB442A09F}" type="pres">
      <dgm:prSet presAssocID="{560B9A00-DAAF-4AB6-A19E-7AECBAAC792E}" presName="node" presStyleLbl="node1" presStyleIdx="1" presStyleCnt="3" custScaleX="107114" custScaleY="156822" custRadScaleRad="94472" custRadScaleInc="-11370">
        <dgm:presLayoutVars>
          <dgm:bulletEnabled val="1"/>
        </dgm:presLayoutVars>
      </dgm:prSet>
      <dgm:spPr/>
      <dgm:t>
        <a:bodyPr/>
        <a:lstStyle/>
        <a:p>
          <a:endParaRPr lang="en-US"/>
        </a:p>
      </dgm:t>
    </dgm:pt>
    <dgm:pt modelId="{658354CE-3994-43CE-A99E-A9732093BDF8}" type="pres">
      <dgm:prSet presAssocID="{8F44F164-7F2D-447C-9912-21B9275F3516}" presName="sibTrans" presStyleLbl="sibTrans2D1" presStyleIdx="1" presStyleCnt="3"/>
      <dgm:spPr/>
      <dgm:t>
        <a:bodyPr/>
        <a:lstStyle/>
        <a:p>
          <a:endParaRPr lang="en-US"/>
        </a:p>
      </dgm:t>
    </dgm:pt>
    <dgm:pt modelId="{F31781D1-792A-4D01-A413-F014D0466CBB}" type="pres">
      <dgm:prSet presAssocID="{8F44F164-7F2D-447C-9912-21B9275F3516}" presName="connectorText" presStyleLbl="sibTrans2D1" presStyleIdx="1" presStyleCnt="3"/>
      <dgm:spPr/>
      <dgm:t>
        <a:bodyPr/>
        <a:lstStyle/>
        <a:p>
          <a:endParaRPr lang="en-US"/>
        </a:p>
      </dgm:t>
    </dgm:pt>
    <dgm:pt modelId="{6346BCFE-66EE-4DE8-BC42-5304ACE75CC1}" type="pres">
      <dgm:prSet presAssocID="{466FFA8B-6FE4-4109-AF62-3F7CBB1362A0}" presName="node" presStyleLbl="node1" presStyleIdx="2" presStyleCnt="3" custScaleX="99737" custScaleY="148021" custRadScaleRad="92056" custRadScaleInc="12892">
        <dgm:presLayoutVars>
          <dgm:bulletEnabled val="1"/>
        </dgm:presLayoutVars>
      </dgm:prSet>
      <dgm:spPr/>
      <dgm:t>
        <a:bodyPr/>
        <a:lstStyle/>
        <a:p>
          <a:endParaRPr lang="en-US"/>
        </a:p>
      </dgm:t>
    </dgm:pt>
    <dgm:pt modelId="{E66D8E09-B6BF-4551-812F-5EA6C67D4F72}" type="pres">
      <dgm:prSet presAssocID="{7B0C401E-14B8-4B26-BD12-8D98FC7FE0BB}" presName="sibTrans" presStyleLbl="sibTrans2D1" presStyleIdx="2" presStyleCnt="3"/>
      <dgm:spPr/>
      <dgm:t>
        <a:bodyPr/>
        <a:lstStyle/>
        <a:p>
          <a:endParaRPr lang="en-US"/>
        </a:p>
      </dgm:t>
    </dgm:pt>
    <dgm:pt modelId="{03DC9563-404B-4EBE-83D5-A4ACBAAF6C39}" type="pres">
      <dgm:prSet presAssocID="{7B0C401E-14B8-4B26-BD12-8D98FC7FE0BB}" presName="connectorText" presStyleLbl="sibTrans2D1" presStyleIdx="2" presStyleCnt="3"/>
      <dgm:spPr/>
      <dgm:t>
        <a:bodyPr/>
        <a:lstStyle/>
        <a:p>
          <a:endParaRPr lang="en-US"/>
        </a:p>
      </dgm:t>
    </dgm:pt>
  </dgm:ptLst>
  <dgm:cxnLst>
    <dgm:cxn modelId="{DC1440F4-DE27-4D8B-8D0D-3C878F1C8FB4}" type="presOf" srcId="{466FFA8B-6FE4-4109-AF62-3F7CBB1362A0}" destId="{6346BCFE-66EE-4DE8-BC42-5304ACE75CC1}" srcOrd="0" destOrd="0" presId="urn:microsoft.com/office/officeart/2005/8/layout/cycle7"/>
    <dgm:cxn modelId="{E644616F-6796-4266-823B-673E605E6CB0}" type="presOf" srcId="{8F44F164-7F2D-447C-9912-21B9275F3516}" destId="{658354CE-3994-43CE-A99E-A9732093BDF8}" srcOrd="0" destOrd="0" presId="urn:microsoft.com/office/officeart/2005/8/layout/cycle7"/>
    <dgm:cxn modelId="{7AD9FF28-D4B9-4BA1-91CB-E08B7B687785}" type="presOf" srcId="{C8DD4A6A-7128-4AEF-BAEE-2AECF01FD78A}" destId="{F6DFD298-9587-44E7-8BF1-52551A84BDDC}" srcOrd="0" destOrd="0" presId="urn:microsoft.com/office/officeart/2005/8/layout/cycle7"/>
    <dgm:cxn modelId="{D81DBBD2-A61A-40DC-B4EC-E534F054192C}" type="presOf" srcId="{C1DDD3EA-6DFC-4859-BC49-A2A2355452C2}" destId="{F1279D98-2396-486E-BA4F-E4F9775CC09F}" srcOrd="0" destOrd="0" presId="urn:microsoft.com/office/officeart/2005/8/layout/cycle7"/>
    <dgm:cxn modelId="{94D4BE17-57F0-4D29-B363-C942464CF74C}" type="presOf" srcId="{7B0C401E-14B8-4B26-BD12-8D98FC7FE0BB}" destId="{03DC9563-404B-4EBE-83D5-A4ACBAAF6C39}" srcOrd="1" destOrd="0" presId="urn:microsoft.com/office/officeart/2005/8/layout/cycle7"/>
    <dgm:cxn modelId="{449BAC3D-F2F9-4F51-B895-9D605EC5735D}" srcId="{C1DDD3EA-6DFC-4859-BC49-A2A2355452C2}" destId="{560B9A00-DAAF-4AB6-A19E-7AECBAAC792E}" srcOrd="1" destOrd="0" parTransId="{ECF04EB2-FF1C-4C53-BDE9-6B3AA61A0528}" sibTransId="{8F44F164-7F2D-447C-9912-21B9275F3516}"/>
    <dgm:cxn modelId="{74A67464-A3D7-4EDD-ACFD-FE4462F97EFF}" type="presOf" srcId="{C8DD4A6A-7128-4AEF-BAEE-2AECF01FD78A}" destId="{DD2037DC-4CD1-49C4-A7C3-44C91EE9B668}" srcOrd="1" destOrd="0" presId="urn:microsoft.com/office/officeart/2005/8/layout/cycle7"/>
    <dgm:cxn modelId="{B65F3051-1FC6-48F9-9DAD-FE821442E3FA}" type="presOf" srcId="{7B0C401E-14B8-4B26-BD12-8D98FC7FE0BB}" destId="{E66D8E09-B6BF-4551-812F-5EA6C67D4F72}" srcOrd="0" destOrd="0" presId="urn:microsoft.com/office/officeart/2005/8/layout/cycle7"/>
    <dgm:cxn modelId="{26871651-6648-4F85-96B8-AE817782DB12}" type="presOf" srcId="{560B9A00-DAAF-4AB6-A19E-7AECBAAC792E}" destId="{F2482C37-2781-4008-8F7F-5ECEB442A09F}" srcOrd="0" destOrd="0" presId="urn:microsoft.com/office/officeart/2005/8/layout/cycle7"/>
    <dgm:cxn modelId="{C4535FB6-046A-45CD-B9E0-F6D4176FEF10}" type="presOf" srcId="{84997812-FD1D-47E7-8548-EA4F1A7C9A22}" destId="{DD8DB10E-7CE1-4F44-AAAB-2CC4B8723E43}" srcOrd="0" destOrd="0" presId="urn:microsoft.com/office/officeart/2005/8/layout/cycle7"/>
    <dgm:cxn modelId="{7380AADD-4868-4917-BB3A-B7A9C89BDCEB}" type="presOf" srcId="{8F44F164-7F2D-447C-9912-21B9275F3516}" destId="{F31781D1-792A-4D01-A413-F014D0466CBB}" srcOrd="1" destOrd="0" presId="urn:microsoft.com/office/officeart/2005/8/layout/cycle7"/>
    <dgm:cxn modelId="{843266B9-F786-45EF-8EE8-DC6905218BC8}" srcId="{C1DDD3EA-6DFC-4859-BC49-A2A2355452C2}" destId="{466FFA8B-6FE4-4109-AF62-3F7CBB1362A0}" srcOrd="2" destOrd="0" parTransId="{72EAC41F-C6B4-4606-9999-B8BF87CACE31}" sibTransId="{7B0C401E-14B8-4B26-BD12-8D98FC7FE0BB}"/>
    <dgm:cxn modelId="{732C501D-49E3-4CF9-B47B-07B526DF6900}" srcId="{C1DDD3EA-6DFC-4859-BC49-A2A2355452C2}" destId="{84997812-FD1D-47E7-8548-EA4F1A7C9A22}" srcOrd="0" destOrd="0" parTransId="{5CE82371-2790-4B58-B7C7-46C13DF2EE56}" sibTransId="{C8DD4A6A-7128-4AEF-BAEE-2AECF01FD78A}"/>
    <dgm:cxn modelId="{0232E569-BCDF-4CAB-9304-1B9BFC8191E5}" type="presParOf" srcId="{F1279D98-2396-486E-BA4F-E4F9775CC09F}" destId="{DD8DB10E-7CE1-4F44-AAAB-2CC4B8723E43}" srcOrd="0" destOrd="0" presId="urn:microsoft.com/office/officeart/2005/8/layout/cycle7"/>
    <dgm:cxn modelId="{C85E8496-2AD7-43B9-A9F2-BE5072D13A4D}" type="presParOf" srcId="{F1279D98-2396-486E-BA4F-E4F9775CC09F}" destId="{F6DFD298-9587-44E7-8BF1-52551A84BDDC}" srcOrd="1" destOrd="0" presId="urn:microsoft.com/office/officeart/2005/8/layout/cycle7"/>
    <dgm:cxn modelId="{0F47AFD2-02EF-451C-82C2-C563C2C50185}" type="presParOf" srcId="{F6DFD298-9587-44E7-8BF1-52551A84BDDC}" destId="{DD2037DC-4CD1-49C4-A7C3-44C91EE9B668}" srcOrd="0" destOrd="0" presId="urn:microsoft.com/office/officeart/2005/8/layout/cycle7"/>
    <dgm:cxn modelId="{39FA9096-B0D9-489E-8F9E-B404875F7AEB}" type="presParOf" srcId="{F1279D98-2396-486E-BA4F-E4F9775CC09F}" destId="{F2482C37-2781-4008-8F7F-5ECEB442A09F}" srcOrd="2" destOrd="0" presId="urn:microsoft.com/office/officeart/2005/8/layout/cycle7"/>
    <dgm:cxn modelId="{530C723F-96A0-4A4B-8CD9-097218F810E9}" type="presParOf" srcId="{F1279D98-2396-486E-BA4F-E4F9775CC09F}" destId="{658354CE-3994-43CE-A99E-A9732093BDF8}" srcOrd="3" destOrd="0" presId="urn:microsoft.com/office/officeart/2005/8/layout/cycle7"/>
    <dgm:cxn modelId="{F8CB7AEA-11DC-4E72-B28A-86621F0D5563}" type="presParOf" srcId="{658354CE-3994-43CE-A99E-A9732093BDF8}" destId="{F31781D1-792A-4D01-A413-F014D0466CBB}" srcOrd="0" destOrd="0" presId="urn:microsoft.com/office/officeart/2005/8/layout/cycle7"/>
    <dgm:cxn modelId="{7EA47C59-53D1-49CD-A908-EA06B002961E}" type="presParOf" srcId="{F1279D98-2396-486E-BA4F-E4F9775CC09F}" destId="{6346BCFE-66EE-4DE8-BC42-5304ACE75CC1}" srcOrd="4" destOrd="0" presId="urn:microsoft.com/office/officeart/2005/8/layout/cycle7"/>
    <dgm:cxn modelId="{7D043971-E516-43A8-BAE4-9CBE44247756}" type="presParOf" srcId="{F1279D98-2396-486E-BA4F-E4F9775CC09F}" destId="{E66D8E09-B6BF-4551-812F-5EA6C67D4F72}" srcOrd="5" destOrd="0" presId="urn:microsoft.com/office/officeart/2005/8/layout/cycle7"/>
    <dgm:cxn modelId="{03EDC60A-1A3C-477D-8151-BEE890D87812}" type="presParOf" srcId="{E66D8E09-B6BF-4551-812F-5EA6C67D4F72}" destId="{03DC9563-404B-4EBE-83D5-A4ACBAAF6C39}" srcOrd="0" destOrd="0" presId="urn:microsoft.com/office/officeart/2005/8/layout/cycle7"/>
  </dgm:cxnLst>
  <dgm:bg/>
  <dgm:whole/>
</dgm:dataModel>
</file>

<file path=ppt/diagrams/data4.xml><?xml version="1.0" encoding="utf-8"?>
<dgm:dataModel xmlns:dgm="http://schemas.openxmlformats.org/drawingml/2006/diagram" xmlns:a="http://schemas.openxmlformats.org/drawingml/2006/main">
  <dgm:ptLst>
    <dgm:pt modelId="{AF79F9F0-9D72-4727-A80C-03AC3C07D680}"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DB825965-3837-4BB6-92B4-ECC2269E2B85}">
      <dgm:prSet phldrT="[Text]" custT="1">
        <dgm:style>
          <a:lnRef idx="3">
            <a:schemeClr val="lt1"/>
          </a:lnRef>
          <a:fillRef idx="1">
            <a:schemeClr val="accent3"/>
          </a:fillRef>
          <a:effectRef idx="1">
            <a:schemeClr val="accent3"/>
          </a:effectRef>
          <a:fontRef idx="minor">
            <a:schemeClr val="lt1"/>
          </a:fontRef>
        </dgm:style>
      </dgm:prSet>
      <dgm:spPr/>
      <dgm:t>
        <a:bodyPr/>
        <a:lstStyle/>
        <a:p>
          <a:r>
            <a:rPr lang="en-US" sz="1600" b="1" dirty="0" smtClean="0">
              <a:solidFill>
                <a:schemeClr val="tx1"/>
              </a:solidFill>
              <a:latin typeface="Times New Roman" pitchFamily="18" charset="0"/>
              <a:cs typeface="Times New Roman" pitchFamily="18" charset="0"/>
            </a:rPr>
            <a:t>Constituents of money market </a:t>
          </a:r>
          <a:endParaRPr lang="en-US" sz="1600" b="1" dirty="0">
            <a:solidFill>
              <a:schemeClr val="tx1"/>
            </a:solidFill>
            <a:latin typeface="Times New Roman" pitchFamily="18" charset="0"/>
            <a:cs typeface="Times New Roman" pitchFamily="18" charset="0"/>
          </a:endParaRPr>
        </a:p>
      </dgm:t>
    </dgm:pt>
    <dgm:pt modelId="{1850B201-7117-4503-B722-A5BC65EE079F}" type="parTrans" cxnId="{89840CFA-9BD6-4AD7-A0C6-0C80938D9D56}">
      <dgm:prSet/>
      <dgm:spPr/>
      <dgm:t>
        <a:bodyPr/>
        <a:lstStyle/>
        <a:p>
          <a:endParaRPr lang="en-US"/>
        </a:p>
      </dgm:t>
    </dgm:pt>
    <dgm:pt modelId="{1ED918E4-6FF3-4F84-AC6D-F8B8F1222F74}" type="sibTrans" cxnId="{89840CFA-9BD6-4AD7-A0C6-0C80938D9D56}">
      <dgm:prSet/>
      <dgm:spPr/>
      <dgm:t>
        <a:bodyPr/>
        <a:lstStyle/>
        <a:p>
          <a:endParaRPr lang="en-US"/>
        </a:p>
      </dgm:t>
    </dgm:pt>
    <dgm:pt modelId="{6D5FF081-BC12-4F56-9D27-9F94BEDF849A}">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400" b="1" dirty="0" smtClean="0">
              <a:latin typeface="Times New Roman" pitchFamily="18" charset="0"/>
              <a:cs typeface="Times New Roman" pitchFamily="18" charset="0"/>
            </a:rPr>
            <a:t>Collateral Loan market</a:t>
          </a:r>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collateral loan market involves lending and borrowing transactions that are secured by collateral securities like bonds and securities. </a:t>
          </a:r>
          <a:endParaRPr lang="en-US" sz="1400" dirty="0">
            <a:latin typeface="Times New Roman" pitchFamily="18" charset="0"/>
            <a:cs typeface="Times New Roman" pitchFamily="18" charset="0"/>
          </a:endParaRPr>
        </a:p>
      </dgm:t>
    </dgm:pt>
    <dgm:pt modelId="{9B8B868C-E041-41BC-94BC-E79FF0435EF6}" type="parTrans" cxnId="{74161FD9-21D2-4A58-9A79-CEFDB946BA0B}">
      <dgm:prSet/>
      <dgm:spPr/>
      <dgm:t>
        <a:bodyPr/>
        <a:lstStyle/>
        <a:p>
          <a:endParaRPr lang="en-US"/>
        </a:p>
      </dgm:t>
    </dgm:pt>
    <dgm:pt modelId="{64995D01-1071-4361-9077-9BEC5488E68E}" type="sibTrans" cxnId="{74161FD9-21D2-4A58-9A79-CEFDB946BA0B}">
      <dgm:prSet/>
      <dgm:spPr/>
      <dgm:t>
        <a:bodyPr/>
        <a:lstStyle/>
        <a:p>
          <a:endParaRPr lang="en-US"/>
        </a:p>
      </dgm:t>
    </dgm:pt>
    <dgm:pt modelId="{F1CA2F34-EF46-499F-B100-73F8B548DEE8}">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600" b="1" dirty="0" smtClean="0">
              <a:latin typeface="Times New Roman" pitchFamily="18" charset="0"/>
              <a:cs typeface="Times New Roman" pitchFamily="18" charset="0"/>
            </a:rPr>
            <a:t>Bill market or discount market</a:t>
          </a: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It is  that segment of money market which deals with sale and purchase of short term commercial papers or bills.</a:t>
          </a:r>
          <a:endParaRPr lang="en-US" sz="1600" dirty="0">
            <a:latin typeface="Times New Roman" pitchFamily="18" charset="0"/>
            <a:cs typeface="Times New Roman" pitchFamily="18" charset="0"/>
          </a:endParaRPr>
        </a:p>
      </dgm:t>
    </dgm:pt>
    <dgm:pt modelId="{CB7978BF-4B09-491E-810B-38977B5D7C75}" type="parTrans" cxnId="{3E80F84F-E09D-476B-80D8-D68D5E5D703A}">
      <dgm:prSet/>
      <dgm:spPr/>
      <dgm:t>
        <a:bodyPr/>
        <a:lstStyle/>
        <a:p>
          <a:endParaRPr lang="en-US"/>
        </a:p>
      </dgm:t>
    </dgm:pt>
    <dgm:pt modelId="{1E3020F2-BC96-48CF-A214-63482F407497}" type="sibTrans" cxnId="{3E80F84F-E09D-476B-80D8-D68D5E5D703A}">
      <dgm:prSet/>
      <dgm:spPr/>
      <dgm:t>
        <a:bodyPr/>
        <a:lstStyle/>
        <a:p>
          <a:endParaRPr lang="en-US"/>
        </a:p>
      </dgm:t>
    </dgm:pt>
    <dgm:pt modelId="{9DD40516-C731-45FA-A558-A0B140473C2C}">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600" b="1" dirty="0" smtClean="0">
              <a:latin typeface="Times New Roman" pitchFamily="18" charset="0"/>
              <a:cs typeface="Times New Roman" pitchFamily="18" charset="0"/>
            </a:rPr>
            <a:t>Acceptance market:</a:t>
          </a:r>
        </a:p>
        <a:p>
          <a:r>
            <a:rPr lang="en-US" sz="1600" b="1"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It deals with the acceptance of the bankers. The acceptances are generally used in both domestic and foreign trade transactions. </a:t>
          </a:r>
          <a:endParaRPr lang="en-US" sz="1600" dirty="0">
            <a:latin typeface="Times New Roman" pitchFamily="18" charset="0"/>
            <a:cs typeface="Times New Roman" pitchFamily="18" charset="0"/>
          </a:endParaRPr>
        </a:p>
      </dgm:t>
    </dgm:pt>
    <dgm:pt modelId="{D4CC795E-3939-4267-8429-15E5F82F36B1}" type="parTrans" cxnId="{6F4D2544-C0D5-4F90-9340-BDF0AF38147F}">
      <dgm:prSet/>
      <dgm:spPr/>
      <dgm:t>
        <a:bodyPr/>
        <a:lstStyle/>
        <a:p>
          <a:endParaRPr lang="en-US"/>
        </a:p>
      </dgm:t>
    </dgm:pt>
    <dgm:pt modelId="{13E13D01-84E6-4E5B-8197-1BD4B138D0DE}" type="sibTrans" cxnId="{6F4D2544-C0D5-4F90-9340-BDF0AF38147F}">
      <dgm:prSet/>
      <dgm:spPr/>
      <dgm:t>
        <a:bodyPr/>
        <a:lstStyle/>
        <a:p>
          <a:endParaRPr lang="en-US"/>
        </a:p>
      </dgm:t>
    </dgm:pt>
    <dgm:pt modelId="{D00D21C1-F58F-4645-9C07-017DA6F70550}">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600" b="1" dirty="0" smtClean="0">
              <a:latin typeface="Times New Roman" pitchFamily="18" charset="0"/>
              <a:cs typeface="Times New Roman" pitchFamily="18" charset="0"/>
            </a:rPr>
            <a:t>Call money market</a:t>
          </a: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it is a segment within the money market which deals with  very short period loans called as the call loans. The duration of such loan is for a maximum period of seven days.</a:t>
          </a:r>
          <a:endParaRPr lang="en-US" sz="1600" dirty="0">
            <a:latin typeface="Times New Roman" pitchFamily="18" charset="0"/>
            <a:cs typeface="Times New Roman" pitchFamily="18" charset="0"/>
          </a:endParaRPr>
        </a:p>
      </dgm:t>
    </dgm:pt>
    <dgm:pt modelId="{FF345BE0-6545-4E6F-963C-BD337723F17A}" type="parTrans" cxnId="{197995A5-AC9D-4AF7-AA8F-645223F90C2B}">
      <dgm:prSet/>
      <dgm:spPr/>
      <dgm:t>
        <a:bodyPr/>
        <a:lstStyle/>
        <a:p>
          <a:endParaRPr lang="en-US"/>
        </a:p>
      </dgm:t>
    </dgm:pt>
    <dgm:pt modelId="{38BF9390-1553-4FA0-AEB3-24BFB9F75692}" type="sibTrans" cxnId="{197995A5-AC9D-4AF7-AA8F-645223F90C2B}">
      <dgm:prSet/>
      <dgm:spPr/>
      <dgm:t>
        <a:bodyPr/>
        <a:lstStyle/>
        <a:p>
          <a:endParaRPr lang="en-US"/>
        </a:p>
      </dgm:t>
    </dgm:pt>
    <dgm:pt modelId="{E22699E3-9E84-4255-B815-205D62D7ACEE}" type="pres">
      <dgm:prSet presAssocID="{AF79F9F0-9D72-4727-A80C-03AC3C07D680}" presName="Name0" presStyleCnt="0">
        <dgm:presLayoutVars>
          <dgm:dir/>
          <dgm:resizeHandles val="exact"/>
        </dgm:presLayoutVars>
      </dgm:prSet>
      <dgm:spPr/>
      <dgm:t>
        <a:bodyPr/>
        <a:lstStyle/>
        <a:p>
          <a:endParaRPr lang="en-US"/>
        </a:p>
      </dgm:t>
    </dgm:pt>
    <dgm:pt modelId="{56883496-828B-4A75-B1A2-10B3A8825679}" type="pres">
      <dgm:prSet presAssocID="{AF79F9F0-9D72-4727-A80C-03AC3C07D680}" presName="cycle" presStyleCnt="0"/>
      <dgm:spPr/>
    </dgm:pt>
    <dgm:pt modelId="{65FF0847-2EA0-434A-A65F-30C784AADB0C}" type="pres">
      <dgm:prSet presAssocID="{DB825965-3837-4BB6-92B4-ECC2269E2B85}" presName="nodeFirstNode" presStyleLbl="node1" presStyleIdx="0" presStyleCnt="5" custScaleY="60730">
        <dgm:presLayoutVars>
          <dgm:bulletEnabled val="1"/>
        </dgm:presLayoutVars>
      </dgm:prSet>
      <dgm:spPr/>
      <dgm:t>
        <a:bodyPr/>
        <a:lstStyle/>
        <a:p>
          <a:endParaRPr lang="en-US"/>
        </a:p>
      </dgm:t>
    </dgm:pt>
    <dgm:pt modelId="{5FEA2A89-284B-495E-8C3D-1287E46E7C58}" type="pres">
      <dgm:prSet presAssocID="{1ED918E4-6FF3-4F84-AC6D-F8B8F1222F74}" presName="sibTransFirstNode" presStyleLbl="bgShp" presStyleIdx="0" presStyleCnt="1"/>
      <dgm:spPr/>
      <dgm:t>
        <a:bodyPr/>
        <a:lstStyle/>
        <a:p>
          <a:endParaRPr lang="en-US"/>
        </a:p>
      </dgm:t>
    </dgm:pt>
    <dgm:pt modelId="{A7605D2A-2806-4235-AEC4-5158E23D8339}" type="pres">
      <dgm:prSet presAssocID="{6D5FF081-BC12-4F56-9D27-9F94BEDF849A}" presName="nodeFollowingNodes" presStyleLbl="node1" presStyleIdx="1" presStyleCnt="5">
        <dgm:presLayoutVars>
          <dgm:bulletEnabled val="1"/>
        </dgm:presLayoutVars>
      </dgm:prSet>
      <dgm:spPr/>
      <dgm:t>
        <a:bodyPr/>
        <a:lstStyle/>
        <a:p>
          <a:endParaRPr lang="en-US"/>
        </a:p>
      </dgm:t>
    </dgm:pt>
    <dgm:pt modelId="{452F8E23-4E07-4ED3-9241-D13F190F1196}" type="pres">
      <dgm:prSet presAssocID="{F1CA2F34-EF46-499F-B100-73F8B548DEE8}" presName="nodeFollowingNodes" presStyleLbl="node1" presStyleIdx="2" presStyleCnt="5" custScaleX="104930">
        <dgm:presLayoutVars>
          <dgm:bulletEnabled val="1"/>
        </dgm:presLayoutVars>
      </dgm:prSet>
      <dgm:spPr/>
      <dgm:t>
        <a:bodyPr/>
        <a:lstStyle/>
        <a:p>
          <a:endParaRPr lang="en-US"/>
        </a:p>
      </dgm:t>
    </dgm:pt>
    <dgm:pt modelId="{DF66BA87-68DE-4790-988A-76CBB7D1C1C5}" type="pres">
      <dgm:prSet presAssocID="{9DD40516-C731-45FA-A558-A0B140473C2C}" presName="nodeFollowingNodes" presStyleLbl="node1" presStyleIdx="3" presStyleCnt="5">
        <dgm:presLayoutVars>
          <dgm:bulletEnabled val="1"/>
        </dgm:presLayoutVars>
      </dgm:prSet>
      <dgm:spPr/>
      <dgm:t>
        <a:bodyPr/>
        <a:lstStyle/>
        <a:p>
          <a:endParaRPr lang="en-US"/>
        </a:p>
      </dgm:t>
    </dgm:pt>
    <dgm:pt modelId="{F328E819-9016-4824-A7AE-EC87F9BB559F}" type="pres">
      <dgm:prSet presAssocID="{D00D21C1-F58F-4645-9C07-017DA6F70550}" presName="nodeFollowingNodes" presStyleLbl="node1" presStyleIdx="4" presStyleCnt="5" custScaleY="176435">
        <dgm:presLayoutVars>
          <dgm:bulletEnabled val="1"/>
        </dgm:presLayoutVars>
      </dgm:prSet>
      <dgm:spPr/>
      <dgm:t>
        <a:bodyPr/>
        <a:lstStyle/>
        <a:p>
          <a:endParaRPr lang="en-US"/>
        </a:p>
      </dgm:t>
    </dgm:pt>
  </dgm:ptLst>
  <dgm:cxnLst>
    <dgm:cxn modelId="{6F4D2544-C0D5-4F90-9340-BDF0AF38147F}" srcId="{AF79F9F0-9D72-4727-A80C-03AC3C07D680}" destId="{9DD40516-C731-45FA-A558-A0B140473C2C}" srcOrd="3" destOrd="0" parTransId="{D4CC795E-3939-4267-8429-15E5F82F36B1}" sibTransId="{13E13D01-84E6-4E5B-8197-1BD4B138D0DE}"/>
    <dgm:cxn modelId="{74161FD9-21D2-4A58-9A79-CEFDB946BA0B}" srcId="{AF79F9F0-9D72-4727-A80C-03AC3C07D680}" destId="{6D5FF081-BC12-4F56-9D27-9F94BEDF849A}" srcOrd="1" destOrd="0" parTransId="{9B8B868C-E041-41BC-94BC-E79FF0435EF6}" sibTransId="{64995D01-1071-4361-9077-9BEC5488E68E}"/>
    <dgm:cxn modelId="{56C6AB23-5E06-46CC-9C8C-FA8A20E24D74}" type="presOf" srcId="{9DD40516-C731-45FA-A558-A0B140473C2C}" destId="{DF66BA87-68DE-4790-988A-76CBB7D1C1C5}" srcOrd="0" destOrd="0" presId="urn:microsoft.com/office/officeart/2005/8/layout/cycle3"/>
    <dgm:cxn modelId="{197995A5-AC9D-4AF7-AA8F-645223F90C2B}" srcId="{AF79F9F0-9D72-4727-A80C-03AC3C07D680}" destId="{D00D21C1-F58F-4645-9C07-017DA6F70550}" srcOrd="4" destOrd="0" parTransId="{FF345BE0-6545-4E6F-963C-BD337723F17A}" sibTransId="{38BF9390-1553-4FA0-AEB3-24BFB9F75692}"/>
    <dgm:cxn modelId="{863602C7-EFB9-4586-B36E-CD21D6A55393}" type="presOf" srcId="{F1CA2F34-EF46-499F-B100-73F8B548DEE8}" destId="{452F8E23-4E07-4ED3-9241-D13F190F1196}" srcOrd="0" destOrd="0" presId="urn:microsoft.com/office/officeart/2005/8/layout/cycle3"/>
    <dgm:cxn modelId="{9141D221-A41D-4B7B-859D-F6B72B081D01}" type="presOf" srcId="{6D5FF081-BC12-4F56-9D27-9F94BEDF849A}" destId="{A7605D2A-2806-4235-AEC4-5158E23D8339}" srcOrd="0" destOrd="0" presId="urn:microsoft.com/office/officeart/2005/8/layout/cycle3"/>
    <dgm:cxn modelId="{3E80F84F-E09D-476B-80D8-D68D5E5D703A}" srcId="{AF79F9F0-9D72-4727-A80C-03AC3C07D680}" destId="{F1CA2F34-EF46-499F-B100-73F8B548DEE8}" srcOrd="2" destOrd="0" parTransId="{CB7978BF-4B09-491E-810B-38977B5D7C75}" sibTransId="{1E3020F2-BC96-48CF-A214-63482F407497}"/>
    <dgm:cxn modelId="{E79F4873-C859-4E83-8EFB-F1BF6E502ABB}" type="presOf" srcId="{D00D21C1-F58F-4645-9C07-017DA6F70550}" destId="{F328E819-9016-4824-A7AE-EC87F9BB559F}" srcOrd="0" destOrd="0" presId="urn:microsoft.com/office/officeart/2005/8/layout/cycle3"/>
    <dgm:cxn modelId="{372C319A-FBF0-4D9D-94B0-1E7B607AA0EE}" type="presOf" srcId="{DB825965-3837-4BB6-92B4-ECC2269E2B85}" destId="{65FF0847-2EA0-434A-A65F-30C784AADB0C}" srcOrd="0" destOrd="0" presId="urn:microsoft.com/office/officeart/2005/8/layout/cycle3"/>
    <dgm:cxn modelId="{89840CFA-9BD6-4AD7-A0C6-0C80938D9D56}" srcId="{AF79F9F0-9D72-4727-A80C-03AC3C07D680}" destId="{DB825965-3837-4BB6-92B4-ECC2269E2B85}" srcOrd="0" destOrd="0" parTransId="{1850B201-7117-4503-B722-A5BC65EE079F}" sibTransId="{1ED918E4-6FF3-4F84-AC6D-F8B8F1222F74}"/>
    <dgm:cxn modelId="{B242C5AB-EC5E-46A0-AC93-C4962A6D10AF}" type="presOf" srcId="{AF79F9F0-9D72-4727-A80C-03AC3C07D680}" destId="{E22699E3-9E84-4255-B815-205D62D7ACEE}" srcOrd="0" destOrd="0" presId="urn:microsoft.com/office/officeart/2005/8/layout/cycle3"/>
    <dgm:cxn modelId="{F5AD2A04-B1B3-4D1A-A195-6D45E380039D}" type="presOf" srcId="{1ED918E4-6FF3-4F84-AC6D-F8B8F1222F74}" destId="{5FEA2A89-284B-495E-8C3D-1287E46E7C58}" srcOrd="0" destOrd="0" presId="urn:microsoft.com/office/officeart/2005/8/layout/cycle3"/>
    <dgm:cxn modelId="{7A5A5948-B2FF-40EB-B2B9-0AA3FFBB608C}" type="presParOf" srcId="{E22699E3-9E84-4255-B815-205D62D7ACEE}" destId="{56883496-828B-4A75-B1A2-10B3A8825679}" srcOrd="0" destOrd="0" presId="urn:microsoft.com/office/officeart/2005/8/layout/cycle3"/>
    <dgm:cxn modelId="{E6EC5BBD-4F77-4F57-A11C-B2EF95B1184E}" type="presParOf" srcId="{56883496-828B-4A75-B1A2-10B3A8825679}" destId="{65FF0847-2EA0-434A-A65F-30C784AADB0C}" srcOrd="0" destOrd="0" presId="urn:microsoft.com/office/officeart/2005/8/layout/cycle3"/>
    <dgm:cxn modelId="{3B13132F-CA7C-48F4-A08B-265CFEF70A46}" type="presParOf" srcId="{56883496-828B-4A75-B1A2-10B3A8825679}" destId="{5FEA2A89-284B-495E-8C3D-1287E46E7C58}" srcOrd="1" destOrd="0" presId="urn:microsoft.com/office/officeart/2005/8/layout/cycle3"/>
    <dgm:cxn modelId="{B65F38A9-1D8A-4658-81A0-D018ACA7905F}" type="presParOf" srcId="{56883496-828B-4A75-B1A2-10B3A8825679}" destId="{A7605D2A-2806-4235-AEC4-5158E23D8339}" srcOrd="2" destOrd="0" presId="urn:microsoft.com/office/officeart/2005/8/layout/cycle3"/>
    <dgm:cxn modelId="{AD6CD56E-DA15-468E-88F2-CE539E6E6086}" type="presParOf" srcId="{56883496-828B-4A75-B1A2-10B3A8825679}" destId="{452F8E23-4E07-4ED3-9241-D13F190F1196}" srcOrd="3" destOrd="0" presId="urn:microsoft.com/office/officeart/2005/8/layout/cycle3"/>
    <dgm:cxn modelId="{08988731-183E-4E78-A78A-FC55409085CE}" type="presParOf" srcId="{56883496-828B-4A75-B1A2-10B3A8825679}" destId="{DF66BA87-68DE-4790-988A-76CBB7D1C1C5}" srcOrd="4" destOrd="0" presId="urn:microsoft.com/office/officeart/2005/8/layout/cycle3"/>
    <dgm:cxn modelId="{0D80AD87-4FD5-4B39-91F1-40B4017D5523}" type="presParOf" srcId="{56883496-828B-4A75-B1A2-10B3A8825679}" destId="{F328E819-9016-4824-A7AE-EC87F9BB559F}" srcOrd="5" destOrd="0" presId="urn:microsoft.com/office/officeart/2005/8/layout/cycle3"/>
  </dgm:cxnLst>
  <dgm:bg/>
  <dgm:whole/>
</dgm:dataModel>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E5F0C8-2848-4759-BF78-5B4F03D7E7FD}"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E5F0C8-2848-4759-BF78-5B4F03D7E7FD}"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E5F0C8-2848-4759-BF78-5B4F03D7E7FD}"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E5F0C8-2848-4759-BF78-5B4F03D7E7FD}"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E5F0C8-2848-4759-BF78-5B4F03D7E7FD}"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E5F0C8-2848-4759-BF78-5B4F03D7E7FD}"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E5F0C8-2848-4759-BF78-5B4F03D7E7FD}" type="datetimeFigureOut">
              <a:rPr lang="en-US" smtClean="0"/>
              <a:t>5/15/2025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E5F0C8-2848-4759-BF78-5B4F03D7E7FD}" type="datetimeFigureOut">
              <a:rPr lang="en-US" smtClean="0"/>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E5F0C8-2848-4759-BF78-5B4F03D7E7FD}" type="datetimeFigureOut">
              <a:rPr lang="en-US" smtClean="0"/>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E5F0C8-2848-4759-BF78-5B4F03D7E7FD}"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E5F0C8-2848-4759-BF78-5B4F03D7E7FD}"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7C1B-38A1-41CA-BBB6-B774D5F4F3B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E5F0C8-2848-4759-BF78-5B4F03D7E7FD}" type="datetimeFigureOut">
              <a:rPr lang="en-US" smtClean="0"/>
              <a:t>5/15/2025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D7C1B-38A1-41CA-BBB6-B774D5F4F3B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000240"/>
            <a:ext cx="6400800" cy="3638560"/>
          </a:xfrm>
        </p:spPr>
        <p:txBody>
          <a:bodyPr>
            <a:normAutofit/>
          </a:bodyPr>
          <a:lstStyle/>
          <a:p>
            <a:endParaRPr lang="en-US" sz="4800" dirty="0" smtClean="0">
              <a:solidFill>
                <a:schemeClr val="tx1"/>
              </a:solidFill>
              <a:latin typeface="Times New Roman" pitchFamily="18" charset="0"/>
              <a:cs typeface="Times New Roman" pitchFamily="18" charset="0"/>
            </a:endParaRPr>
          </a:p>
          <a:p>
            <a:r>
              <a:rPr lang="en-US" sz="4800" dirty="0" smtClean="0">
                <a:solidFill>
                  <a:schemeClr val="tx1"/>
                </a:solidFill>
                <a:latin typeface="Times New Roman" pitchFamily="18" charset="0"/>
                <a:cs typeface="Times New Roman" pitchFamily="18" charset="0"/>
              </a:rPr>
              <a:t>Financial Markets</a:t>
            </a:r>
            <a:endParaRPr lang="en-US" sz="48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instruments</a:t>
            </a:r>
            <a:endParaRPr lang="en-US" dirty="0"/>
          </a:p>
        </p:txBody>
      </p:sp>
      <p:sp>
        <p:nvSpPr>
          <p:cNvPr id="3" name="Content Placeholder 2"/>
          <p:cNvSpPr>
            <a:spLocks noGrp="1"/>
          </p:cNvSpPr>
          <p:nvPr>
            <p:ph idx="1"/>
          </p:nvPr>
        </p:nvSpPr>
        <p:spPr/>
        <p:txBody>
          <a:bodyPr/>
          <a:lstStyle/>
          <a:p>
            <a:r>
              <a:rPr lang="en-US" dirty="0" smtClean="0"/>
              <a:t>Financial instruments represents a claim against the future income and wealth for the payment of money at a specified future date. </a:t>
            </a:r>
          </a:p>
          <a:p>
            <a:endParaRPr lang="en-US" dirty="0" smtClean="0"/>
          </a:p>
          <a:p>
            <a:r>
              <a:rPr lang="en-US" dirty="0" smtClean="0"/>
              <a:t>Examples are </a:t>
            </a:r>
            <a:r>
              <a:rPr lang="en-US" dirty="0" err="1" smtClean="0"/>
              <a:t>cheques</a:t>
            </a:r>
            <a:r>
              <a:rPr lang="en-US" dirty="0" smtClean="0"/>
              <a:t>, commercial bills, treasury certificates etc.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itchFamily="18" charset="0"/>
                <a:cs typeface="Times New Roman" pitchFamily="18" charset="0"/>
              </a:rPr>
              <a:t>Types of Financial assets</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r>
              <a:rPr lang="en-US" b="1" dirty="0" smtClean="0">
                <a:latin typeface="Times New Roman" pitchFamily="18" charset="0"/>
                <a:cs typeface="Times New Roman" pitchFamily="18" charset="0"/>
              </a:rPr>
              <a:t>Primary securities</a:t>
            </a: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These are securities issued directly by the ultimate borrowers of funds to the ultimate savers or the investors. For example, equities, preference shares, bonds, debentures etc.</a:t>
            </a:r>
          </a:p>
          <a:p>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Secondary securities</a:t>
            </a: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These are securities not issued directly by the borrowers, rather issued by the financial intermediaries to the ultimate savers. For example, insurance companies, policies, units of mutual funds, commercial bank deposits etc. </a:t>
            </a:r>
          </a:p>
          <a:p>
            <a:endParaRPr lang="en-US" dirty="0" smtClean="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dirty="0" smtClean="0">
                <a:latin typeface="Times New Roman" pitchFamily="18" charset="0"/>
                <a:cs typeface="Times New Roman" pitchFamily="18" charset="0"/>
              </a:rPr>
              <a:t>Financial markets</a:t>
            </a:r>
            <a:endParaRPr lang="en-US"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14282" y="100010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654032"/>
          </a:xfrm>
        </p:spPr>
        <p:txBody>
          <a:bodyPr>
            <a:normAutofit/>
          </a:bodyPr>
          <a:lstStyle/>
          <a:p>
            <a:r>
              <a:rPr lang="en-US" sz="3200" dirty="0" smtClean="0">
                <a:latin typeface="Times New Roman" pitchFamily="18" charset="0"/>
                <a:cs typeface="Times New Roman" pitchFamily="18" charset="0"/>
              </a:rPr>
              <a:t>Financial markets</a:t>
            </a:r>
            <a:endParaRPr lang="en-US"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85720" y="64291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57158" y="5786454"/>
            <a:ext cx="8572560" cy="923330"/>
          </a:xfrm>
          <a:prstGeom prst="rect">
            <a:avLst/>
          </a:prstGeom>
          <a:noFill/>
        </p:spPr>
        <p:txBody>
          <a:bodyPr wrap="square" rtlCol="0">
            <a:spAutoFit/>
          </a:bodyPr>
          <a:lstStyle/>
          <a:p>
            <a:r>
              <a:rPr lang="en-US" b="1" dirty="0" smtClean="0">
                <a:latin typeface="Times New Roman" pitchFamily="18" charset="0"/>
                <a:cs typeface="Times New Roman" pitchFamily="18" charset="0"/>
              </a:rPr>
              <a:t>Credit instruments</a:t>
            </a:r>
            <a:r>
              <a:rPr lang="en-US" dirty="0" smtClean="0"/>
              <a:t>: </a:t>
            </a:r>
          </a:p>
          <a:p>
            <a:r>
              <a:rPr lang="en-US" dirty="0" smtClean="0">
                <a:latin typeface="Times New Roman" pitchFamily="18" charset="0"/>
                <a:cs typeface="Times New Roman" pitchFamily="18" charset="0"/>
              </a:rPr>
              <a:t>These are such instruments which are related with the promise of future payment and receipts. Examples, </a:t>
            </a:r>
            <a:r>
              <a:rPr lang="en-US" dirty="0" err="1" smtClean="0">
                <a:latin typeface="Times New Roman" pitchFamily="18" charset="0"/>
                <a:cs typeface="Times New Roman" pitchFamily="18" charset="0"/>
              </a:rPr>
              <a:t>cheques</a:t>
            </a:r>
            <a:r>
              <a:rPr lang="en-US" dirty="0" smtClean="0">
                <a:latin typeface="Times New Roman" pitchFamily="18" charset="0"/>
                <a:cs typeface="Times New Roman" pitchFamily="18" charset="0"/>
              </a:rPr>
              <a:t>, bank draft, bill of exchange etc. </a:t>
            </a:r>
            <a:endParaRPr lang="en-US"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nvGraphicFramePr>
        <p:xfrm>
          <a:off x="500034" y="428604"/>
          <a:ext cx="8229600" cy="53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2844" y="357166"/>
          <a:ext cx="8786874"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200" dirty="0" smtClean="0">
                <a:latin typeface="Times New Roman" pitchFamily="18" charset="0"/>
                <a:cs typeface="Times New Roman" pitchFamily="18" charset="0"/>
              </a:rPr>
              <a:t>Functions of money market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Facilitating trade and commerce:</a:t>
            </a:r>
          </a:p>
          <a:p>
            <a:pPr>
              <a:buFont typeface="Wingdings" pitchFamily="2" charset="2"/>
              <a:buChar char="Ø"/>
            </a:pPr>
            <a:r>
              <a:rPr lang="en-US" sz="2800" dirty="0" smtClean="0">
                <a:latin typeface="Times New Roman" pitchFamily="18" charset="0"/>
                <a:cs typeface="Times New Roman" pitchFamily="18" charset="0"/>
              </a:rPr>
              <a:t>Liquidity management</a:t>
            </a:r>
          </a:p>
          <a:p>
            <a:pPr>
              <a:buFont typeface="Wingdings" pitchFamily="2" charset="2"/>
              <a:buChar char="Ø"/>
            </a:pPr>
            <a:r>
              <a:rPr lang="en-US" sz="2800" dirty="0" smtClean="0">
                <a:latin typeface="Times New Roman" pitchFamily="18" charset="0"/>
                <a:cs typeface="Times New Roman" pitchFamily="18" charset="0"/>
              </a:rPr>
              <a:t>Short term financing</a:t>
            </a:r>
          </a:p>
          <a:p>
            <a:pPr>
              <a:buFont typeface="Wingdings" pitchFamily="2" charset="2"/>
              <a:buChar char="Ø"/>
            </a:pPr>
            <a:r>
              <a:rPr lang="en-US" sz="2800" dirty="0" smtClean="0">
                <a:latin typeface="Times New Roman" pitchFamily="18" charset="0"/>
                <a:cs typeface="Times New Roman" pitchFamily="18" charset="0"/>
              </a:rPr>
              <a:t>Monetary policy implementation</a:t>
            </a:r>
          </a:p>
          <a:p>
            <a:pPr>
              <a:buFont typeface="Wingdings" pitchFamily="2" charset="2"/>
              <a:buChar char="Ø"/>
            </a:pPr>
            <a:r>
              <a:rPr lang="en-US" sz="2800" dirty="0" smtClean="0">
                <a:latin typeface="Times New Roman" pitchFamily="18" charset="0"/>
                <a:cs typeface="Times New Roman" pitchFamily="18" charset="0"/>
              </a:rPr>
              <a:t>Risk mitigation</a:t>
            </a:r>
          </a:p>
          <a:p>
            <a:pPr>
              <a:buFont typeface="Wingdings" pitchFamily="2" charset="2"/>
              <a:buChar char="Ø"/>
            </a:pPr>
            <a:r>
              <a:rPr lang="en-US" sz="2800" dirty="0" smtClean="0">
                <a:latin typeface="Times New Roman" pitchFamily="18" charset="0"/>
                <a:cs typeface="Times New Roman" pitchFamily="18" charset="0"/>
              </a:rPr>
              <a:t>Support for government financing</a:t>
            </a:r>
          </a:p>
          <a:p>
            <a:pPr>
              <a:buFont typeface="Wingdings" pitchFamily="2" charset="2"/>
              <a:buChar char="Ø"/>
            </a:pPr>
            <a:r>
              <a:rPr lang="en-US" sz="2800" dirty="0" smtClean="0">
                <a:latin typeface="Times New Roman" pitchFamily="18" charset="0"/>
                <a:cs typeface="Times New Roman" pitchFamily="18" charset="0"/>
              </a:rPr>
              <a:t>Secondary market </a:t>
            </a:r>
            <a:r>
              <a:rPr lang="en-US" sz="2800" dirty="0" err="1" smtClean="0">
                <a:latin typeface="Times New Roman" pitchFamily="18" charset="0"/>
                <a:cs typeface="Times New Roman" pitchFamily="18" charset="0"/>
              </a:rPr>
              <a:t>tradings</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857272"/>
          </a:xfrm>
        </p:spPr>
        <p:style>
          <a:lnRef idx="1">
            <a:schemeClr val="accent2"/>
          </a:lnRef>
          <a:fillRef idx="2">
            <a:schemeClr val="accent2"/>
          </a:fillRef>
          <a:effectRef idx="1">
            <a:schemeClr val="accent2"/>
          </a:effectRef>
          <a:fontRef idx="minor">
            <a:schemeClr val="dk1"/>
          </a:fontRef>
        </p:style>
        <p:txBody>
          <a:bodyPr>
            <a:normAutofit/>
          </a:bodyPr>
          <a:lstStyle/>
          <a:p>
            <a:r>
              <a:rPr lang="en-US" sz="3200" dirty="0" smtClean="0">
                <a:latin typeface="Times New Roman" pitchFamily="18" charset="0"/>
                <a:cs typeface="Times New Roman" pitchFamily="18" charset="0"/>
              </a:rPr>
              <a:t>Functions of capital market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85860"/>
            <a:ext cx="8229600" cy="4840303"/>
          </a:xfrm>
        </p:spPr>
        <p:txBody>
          <a:bodyPr/>
          <a:lstStyle/>
          <a:p>
            <a:pPr>
              <a:buFont typeface="Wingdings" pitchFamily="2" charset="2"/>
              <a:buChar char="Ø"/>
            </a:pPr>
            <a:r>
              <a:rPr lang="en-US" dirty="0" smtClean="0">
                <a:latin typeface="Times New Roman" pitchFamily="18" charset="0"/>
                <a:cs typeface="Times New Roman" pitchFamily="18" charset="0"/>
              </a:rPr>
              <a:t>Link between savers and investors.</a:t>
            </a:r>
          </a:p>
          <a:p>
            <a:pPr>
              <a:buFont typeface="Wingdings" pitchFamily="2" charset="2"/>
              <a:buChar char="Ø"/>
            </a:pPr>
            <a:r>
              <a:rPr lang="en-US" dirty="0" smtClean="0">
                <a:latin typeface="Times New Roman" pitchFamily="18" charset="0"/>
                <a:cs typeface="Times New Roman" pitchFamily="18" charset="0"/>
              </a:rPr>
              <a:t>Accelerating the pace of growth</a:t>
            </a:r>
          </a:p>
          <a:p>
            <a:pPr>
              <a:buFont typeface="Wingdings" pitchFamily="2" charset="2"/>
              <a:buChar char="Ø"/>
            </a:pPr>
            <a:r>
              <a:rPr lang="en-US" dirty="0" smtClean="0">
                <a:latin typeface="Times New Roman" pitchFamily="18" charset="0"/>
                <a:cs typeface="Times New Roman" pitchFamily="18" charset="0"/>
              </a:rPr>
              <a:t>Generating liquidity</a:t>
            </a:r>
          </a:p>
          <a:p>
            <a:pPr>
              <a:buFont typeface="Wingdings" pitchFamily="2" charset="2"/>
              <a:buChar char="Ø"/>
            </a:pPr>
            <a:r>
              <a:rPr lang="en-US" dirty="0" smtClean="0">
                <a:latin typeface="Times New Roman" pitchFamily="18" charset="0"/>
                <a:cs typeface="Times New Roman" pitchFamily="18" charset="0"/>
              </a:rPr>
              <a:t>Capital formation</a:t>
            </a:r>
          </a:p>
          <a:p>
            <a:pPr>
              <a:buFont typeface="Wingdings" pitchFamily="2" charset="2"/>
              <a:buChar char="Ø"/>
            </a:pPr>
            <a:r>
              <a:rPr lang="en-US" dirty="0" smtClean="0">
                <a:latin typeface="Times New Roman" pitchFamily="18" charset="0"/>
                <a:cs typeface="Times New Roman" pitchFamily="18" charset="0"/>
              </a:rPr>
              <a:t>Productive investment</a:t>
            </a:r>
          </a:p>
          <a:p>
            <a:pPr>
              <a:buFont typeface="Wingdings" pitchFamily="2" charset="2"/>
              <a:buChar char="Ø"/>
            </a:pPr>
            <a:r>
              <a:rPr lang="en-US" dirty="0" smtClean="0">
                <a:latin typeface="Times New Roman" pitchFamily="18" charset="0"/>
                <a:cs typeface="Times New Roman" pitchFamily="18" charset="0"/>
              </a:rPr>
              <a:t>Stability in the value of securities</a:t>
            </a:r>
          </a:p>
          <a:p>
            <a:pPr>
              <a:buFont typeface="Wingdings" pitchFamily="2" charset="2"/>
              <a:buChar char="Ø"/>
            </a:pPr>
            <a:r>
              <a:rPr lang="en-US" dirty="0" smtClean="0">
                <a:latin typeface="Times New Roman" pitchFamily="18" charset="0"/>
                <a:cs typeface="Times New Roman" pitchFamily="18" charset="0"/>
              </a:rPr>
              <a:t>Encourages economic growth.</a:t>
            </a:r>
            <a:endParaRPr lang="en-US"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857272"/>
          </a:xfrm>
        </p:spPr>
        <p:style>
          <a:lnRef idx="1">
            <a:schemeClr val="accent2"/>
          </a:lnRef>
          <a:fillRef idx="2">
            <a:schemeClr val="accent2"/>
          </a:fillRef>
          <a:effectRef idx="1">
            <a:schemeClr val="accent2"/>
          </a:effectRef>
          <a:fontRef idx="minor">
            <a:schemeClr val="dk1"/>
          </a:fontRef>
        </p:style>
        <p:txBody>
          <a:bodyPr>
            <a:normAutofit/>
          </a:bodyPr>
          <a:lstStyle/>
          <a:p>
            <a:r>
              <a:rPr lang="en-US" sz="3200" dirty="0" smtClean="0">
                <a:latin typeface="Times New Roman" pitchFamily="18" charset="0"/>
                <a:cs typeface="Times New Roman" pitchFamily="18" charset="0"/>
              </a:rPr>
              <a:t>Functions of capital market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85860"/>
            <a:ext cx="8229600" cy="4840303"/>
          </a:xfrm>
        </p:spPr>
        <p:txBody>
          <a:bodyPr/>
          <a:lstStyle/>
          <a:p>
            <a:pPr>
              <a:buFont typeface="Wingdings" pitchFamily="2" charset="2"/>
              <a:buChar char="Ø"/>
            </a:pPr>
            <a:r>
              <a:rPr lang="en-US" dirty="0" smtClean="0">
                <a:latin typeface="Times New Roman" pitchFamily="18" charset="0"/>
                <a:cs typeface="Times New Roman" pitchFamily="18" charset="0"/>
              </a:rPr>
              <a:t>Link between savers and investors.</a:t>
            </a:r>
          </a:p>
          <a:p>
            <a:pPr>
              <a:buFont typeface="Wingdings" pitchFamily="2" charset="2"/>
              <a:buChar char="Ø"/>
            </a:pPr>
            <a:r>
              <a:rPr lang="en-US" dirty="0" smtClean="0">
                <a:latin typeface="Times New Roman" pitchFamily="18" charset="0"/>
                <a:cs typeface="Times New Roman" pitchFamily="18" charset="0"/>
              </a:rPr>
              <a:t>Accelerating the pace of growth</a:t>
            </a:r>
          </a:p>
          <a:p>
            <a:pPr>
              <a:buFont typeface="Wingdings" pitchFamily="2" charset="2"/>
              <a:buChar char="Ø"/>
            </a:pPr>
            <a:r>
              <a:rPr lang="en-US" dirty="0" smtClean="0">
                <a:latin typeface="Times New Roman" pitchFamily="18" charset="0"/>
                <a:cs typeface="Times New Roman" pitchFamily="18" charset="0"/>
              </a:rPr>
              <a:t>Generating liquidity</a:t>
            </a:r>
          </a:p>
          <a:p>
            <a:pPr>
              <a:buFont typeface="Wingdings" pitchFamily="2" charset="2"/>
              <a:buChar char="Ø"/>
            </a:pPr>
            <a:r>
              <a:rPr lang="en-US" dirty="0" smtClean="0">
                <a:latin typeface="Times New Roman" pitchFamily="18" charset="0"/>
                <a:cs typeface="Times New Roman" pitchFamily="18" charset="0"/>
              </a:rPr>
              <a:t>Capital formation</a:t>
            </a:r>
          </a:p>
          <a:p>
            <a:pPr>
              <a:buFont typeface="Wingdings" pitchFamily="2" charset="2"/>
              <a:buChar char="Ø"/>
            </a:pPr>
            <a:r>
              <a:rPr lang="en-US" dirty="0" smtClean="0">
                <a:latin typeface="Times New Roman" pitchFamily="18" charset="0"/>
                <a:cs typeface="Times New Roman" pitchFamily="18" charset="0"/>
              </a:rPr>
              <a:t>Productive investment</a:t>
            </a:r>
          </a:p>
          <a:p>
            <a:pPr>
              <a:buFont typeface="Wingdings" pitchFamily="2" charset="2"/>
              <a:buChar char="Ø"/>
            </a:pPr>
            <a:r>
              <a:rPr lang="en-US" dirty="0" smtClean="0">
                <a:latin typeface="Times New Roman" pitchFamily="18" charset="0"/>
                <a:cs typeface="Times New Roman" pitchFamily="18" charset="0"/>
              </a:rPr>
              <a:t>Stability in the value of securities</a:t>
            </a:r>
          </a:p>
          <a:p>
            <a:pPr>
              <a:buFont typeface="Wingdings" pitchFamily="2" charset="2"/>
              <a:buChar char="Ø"/>
            </a:pPr>
            <a:r>
              <a:rPr lang="en-US" dirty="0" smtClean="0">
                <a:latin typeface="Times New Roman" pitchFamily="18" charset="0"/>
                <a:cs typeface="Times New Roman" pitchFamily="18" charset="0"/>
              </a:rPr>
              <a:t>Encourages economic growth.</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57158" y="428604"/>
          <a:ext cx="8229600" cy="4615828"/>
        </p:xfrm>
        <a:graphic>
          <a:graphicData uri="http://schemas.openxmlformats.org/drawingml/2006/table">
            <a:tbl>
              <a:tblPr firstRow="1" bandRow="1">
                <a:tableStyleId>{5C22544A-7EE6-4342-B048-85BDC9FD1C3A}</a:tableStyleId>
              </a:tblPr>
              <a:tblGrid>
                <a:gridCol w="4114800"/>
                <a:gridCol w="4114800"/>
              </a:tblGrid>
              <a:tr h="399428">
                <a:tc>
                  <a:txBody>
                    <a:bodyPr/>
                    <a:lstStyle/>
                    <a:p>
                      <a:r>
                        <a:rPr lang="en-US" dirty="0" smtClean="0"/>
                        <a:t>Money market </a:t>
                      </a:r>
                      <a:endParaRPr lang="en-US" dirty="0"/>
                    </a:p>
                  </a:txBody>
                  <a:tcPr/>
                </a:tc>
                <a:tc>
                  <a:txBody>
                    <a:bodyPr/>
                    <a:lstStyle/>
                    <a:p>
                      <a:r>
                        <a:rPr lang="en-US" dirty="0" smtClean="0"/>
                        <a:t>Capital market</a:t>
                      </a:r>
                      <a:endParaRPr lang="en-US" dirty="0"/>
                    </a:p>
                  </a:txBody>
                  <a:tcPr/>
                </a:tc>
              </a:tr>
              <a:tr h="370840">
                <a:tc>
                  <a:txBody>
                    <a:bodyPr/>
                    <a:lstStyle/>
                    <a:p>
                      <a:r>
                        <a:rPr lang="en-US" dirty="0" smtClean="0"/>
                        <a:t>Money market</a:t>
                      </a:r>
                      <a:r>
                        <a:rPr lang="en-US" baseline="0" dirty="0" smtClean="0"/>
                        <a:t> involves with short term lending and borrowing of funds</a:t>
                      </a:r>
                      <a:endParaRPr lang="en-US" dirty="0"/>
                    </a:p>
                  </a:txBody>
                  <a:tcPr/>
                </a:tc>
                <a:tc>
                  <a:txBody>
                    <a:bodyPr/>
                    <a:lstStyle/>
                    <a:p>
                      <a:r>
                        <a:rPr lang="en-US" dirty="0" smtClean="0"/>
                        <a:t>Capital market deals with long</a:t>
                      </a:r>
                      <a:r>
                        <a:rPr lang="en-US" baseline="0" dirty="0" smtClean="0"/>
                        <a:t> term lending and borrowing of funds.</a:t>
                      </a:r>
                      <a:endParaRPr lang="en-US" dirty="0"/>
                    </a:p>
                  </a:txBody>
                  <a:tcPr/>
                </a:tc>
              </a:tr>
              <a:tr h="370840">
                <a:tc>
                  <a:txBody>
                    <a:bodyPr/>
                    <a:lstStyle/>
                    <a:p>
                      <a:r>
                        <a:rPr lang="en-US" dirty="0" smtClean="0"/>
                        <a:t>The credit instruments</a:t>
                      </a:r>
                      <a:r>
                        <a:rPr lang="en-US" baseline="0" dirty="0" smtClean="0"/>
                        <a:t> of the money market are call money, commercial papers, bills of exchange etc.</a:t>
                      </a:r>
                      <a:endParaRPr lang="en-US" dirty="0"/>
                    </a:p>
                  </a:txBody>
                  <a:tcPr/>
                </a:tc>
                <a:tc>
                  <a:txBody>
                    <a:bodyPr/>
                    <a:lstStyle/>
                    <a:p>
                      <a:r>
                        <a:rPr lang="en-US" dirty="0" smtClean="0"/>
                        <a:t>The instruments</a:t>
                      </a:r>
                      <a:r>
                        <a:rPr lang="en-US" baseline="0" dirty="0" smtClean="0"/>
                        <a:t> used in capital market are equities, debentures, government bonds etc.</a:t>
                      </a:r>
                      <a:endParaRPr lang="en-US" dirty="0"/>
                    </a:p>
                  </a:txBody>
                  <a:tcPr/>
                </a:tc>
              </a:tr>
              <a:tr h="370840">
                <a:tc>
                  <a:txBody>
                    <a:bodyPr/>
                    <a:lstStyle/>
                    <a:p>
                      <a:r>
                        <a:rPr lang="en-US" dirty="0" smtClean="0"/>
                        <a:t>The Degree</a:t>
                      </a:r>
                      <a:r>
                        <a:rPr lang="en-US" baseline="0" dirty="0" smtClean="0"/>
                        <a:t> of risk is small in money market.</a:t>
                      </a:r>
                      <a:endParaRPr lang="en-US" dirty="0"/>
                    </a:p>
                  </a:txBody>
                  <a:tcPr/>
                </a:tc>
                <a:tc>
                  <a:txBody>
                    <a:bodyPr/>
                    <a:lstStyle/>
                    <a:p>
                      <a:r>
                        <a:rPr lang="en-US" dirty="0" smtClean="0"/>
                        <a:t>The</a:t>
                      </a:r>
                      <a:r>
                        <a:rPr lang="en-US" baseline="0" dirty="0" smtClean="0"/>
                        <a:t> degree of risk is greater in capital market.</a:t>
                      </a:r>
                      <a:endParaRPr lang="en-US" dirty="0"/>
                    </a:p>
                  </a:txBody>
                  <a:tcPr/>
                </a:tc>
              </a:tr>
              <a:tr h="370840">
                <a:tc>
                  <a:txBody>
                    <a:bodyPr/>
                    <a:lstStyle/>
                    <a:p>
                      <a:r>
                        <a:rPr lang="en-US" dirty="0" smtClean="0"/>
                        <a:t>The dominant institution</a:t>
                      </a:r>
                      <a:r>
                        <a:rPr lang="en-US" baseline="0" dirty="0" smtClean="0"/>
                        <a:t> of money market is the commercial bank.</a:t>
                      </a:r>
                      <a:endParaRPr lang="en-US" dirty="0"/>
                    </a:p>
                  </a:txBody>
                  <a:tcPr/>
                </a:tc>
                <a:tc>
                  <a:txBody>
                    <a:bodyPr/>
                    <a:lstStyle/>
                    <a:p>
                      <a:r>
                        <a:rPr lang="en-US" dirty="0" smtClean="0"/>
                        <a:t>The dominant institution</a:t>
                      </a:r>
                      <a:r>
                        <a:rPr lang="en-US" baseline="0" dirty="0" smtClean="0"/>
                        <a:t> of capital market is the stock market</a:t>
                      </a:r>
                      <a:endParaRPr lang="en-US" dirty="0"/>
                    </a:p>
                  </a:txBody>
                  <a:tcPr/>
                </a:tc>
              </a:tr>
              <a:tr h="370840">
                <a:tc>
                  <a:txBody>
                    <a:bodyPr/>
                    <a:lstStyle/>
                    <a:p>
                      <a:r>
                        <a:rPr lang="en-US" dirty="0" smtClean="0"/>
                        <a:t>Generates less return.</a:t>
                      </a:r>
                      <a:endParaRPr lang="en-US" dirty="0"/>
                    </a:p>
                  </a:txBody>
                  <a:tcPr/>
                </a:tc>
                <a:tc>
                  <a:txBody>
                    <a:bodyPr/>
                    <a:lstStyle/>
                    <a:p>
                      <a:r>
                        <a:rPr lang="en-US" dirty="0" smtClean="0"/>
                        <a:t>Generates more return.</a:t>
                      </a:r>
                      <a:endParaRPr lang="en-US" dirty="0"/>
                    </a:p>
                  </a:txBody>
                  <a:tcPr/>
                </a:tc>
              </a:tr>
              <a:tr h="370840">
                <a:tc>
                  <a:txBody>
                    <a:bodyPr/>
                    <a:lstStyle/>
                    <a:p>
                      <a:r>
                        <a:rPr lang="en-US" dirty="0" smtClean="0"/>
                        <a:t>Money market</a:t>
                      </a:r>
                      <a:r>
                        <a:rPr lang="en-US" baseline="0" dirty="0" smtClean="0"/>
                        <a:t>s are highly liquid</a:t>
                      </a:r>
                      <a:endParaRPr lang="en-US" dirty="0"/>
                    </a:p>
                  </a:txBody>
                  <a:tcPr/>
                </a:tc>
                <a:tc>
                  <a:txBody>
                    <a:bodyPr/>
                    <a:lstStyle/>
                    <a:p>
                      <a:r>
                        <a:rPr lang="en-US" dirty="0" smtClean="0"/>
                        <a:t>Capital market</a:t>
                      </a:r>
                      <a:r>
                        <a:rPr lang="en-US" baseline="0" dirty="0" smtClean="0"/>
                        <a:t> are comparatively have less liquidity. </a:t>
                      </a:r>
                      <a:endParaRPr lang="en-US" dirty="0"/>
                    </a:p>
                  </a:txBody>
                  <a:tcPr/>
                </a:tc>
              </a:tr>
              <a:tr h="370840">
                <a:tc>
                  <a:txBody>
                    <a:bodyPr/>
                    <a:lstStyle/>
                    <a:p>
                      <a:endParaRPr lang="en-US"/>
                    </a:p>
                  </a:txBody>
                  <a:tcPr/>
                </a:tc>
                <a:tc>
                  <a:txBody>
                    <a:bodyPr/>
                    <a:lstStyle/>
                    <a:p>
                      <a:endParaRPr lang="en-US" dirty="0"/>
                    </a:p>
                  </a:txBody>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590</Words>
  <Application>Microsoft Office PowerPoint</Application>
  <PresentationFormat>On-screen Show (4:3)</PresentationFormat>
  <Paragraphs>76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Financial markets</vt:lpstr>
      <vt:lpstr>Financial markets</vt:lpstr>
      <vt:lpstr>Slide 4</vt:lpstr>
      <vt:lpstr>Slide 5</vt:lpstr>
      <vt:lpstr>Functions of money market</vt:lpstr>
      <vt:lpstr>Functions of capital market</vt:lpstr>
      <vt:lpstr>Functions of capital market</vt:lpstr>
      <vt:lpstr>Slide 9</vt:lpstr>
      <vt:lpstr>Financial instruments</vt:lpstr>
      <vt:lpstr>Types of Financial assets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Lenovo</cp:lastModifiedBy>
  <cp:revision>1</cp:revision>
  <dcterms:created xsi:type="dcterms:W3CDTF">2025-05-16T02:02:22Z</dcterms:created>
  <dcterms:modified xsi:type="dcterms:W3CDTF">2025-05-16T02:07:02Z</dcterms:modified>
</cp:coreProperties>
</file>