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71" r:id="rId14"/>
    <p:sldId id="272" r:id="rId15"/>
    <p:sldId id="273" r:id="rId16"/>
    <p:sldId id="269"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60E9FC-2D0B-42DC-A378-CF45DE5C8310}"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E90B3710-E13A-47C4-9B04-40D4F6178262}">
      <dgm:prSet custT="1">
        <dgm:style>
          <a:lnRef idx="1">
            <a:schemeClr val="accent2"/>
          </a:lnRef>
          <a:fillRef idx="2">
            <a:schemeClr val="accent2"/>
          </a:fillRef>
          <a:effectRef idx="1">
            <a:schemeClr val="accent2"/>
          </a:effectRef>
          <a:fontRef idx="minor">
            <a:schemeClr val="dk1"/>
          </a:fontRef>
        </dgm:style>
      </dgm:prSet>
      <dgm:spPr/>
      <dgm:t>
        <a:bodyPr/>
        <a:lstStyle/>
        <a:p>
          <a:r>
            <a:rPr lang="en-US" sz="1600" dirty="0" smtClean="0">
              <a:latin typeface="Times New Roman" pitchFamily="18" charset="0"/>
              <a:cs typeface="Times New Roman" pitchFamily="18" charset="0"/>
            </a:rPr>
            <a:t>Non banking institutions</a:t>
          </a:r>
          <a:endParaRPr lang="en-US" sz="1600" dirty="0">
            <a:latin typeface="Times New Roman" pitchFamily="18" charset="0"/>
            <a:cs typeface="Times New Roman" pitchFamily="18" charset="0"/>
          </a:endParaRPr>
        </a:p>
      </dgm:t>
    </dgm:pt>
    <dgm:pt modelId="{2DAB8047-FC7C-40CD-8E84-D81495090952}" type="parTrans" cxnId="{135C199E-F01F-4853-A9EC-E6EAF91B7625}">
      <dgm:prSet/>
      <dgm:spPr/>
      <dgm:t>
        <a:bodyPr/>
        <a:lstStyle/>
        <a:p>
          <a:endParaRPr lang="en-US"/>
        </a:p>
      </dgm:t>
    </dgm:pt>
    <dgm:pt modelId="{ADF899F4-A04B-4B71-8F5C-737A9713291D}" type="sibTrans" cxnId="{135C199E-F01F-4853-A9EC-E6EAF91B7625}">
      <dgm:prSet/>
      <dgm:spPr/>
      <dgm:t>
        <a:bodyPr/>
        <a:lstStyle/>
        <a:p>
          <a:endParaRPr lang="en-US"/>
        </a:p>
      </dgm:t>
    </dgm:pt>
    <dgm:pt modelId="{C5F716FC-2736-48FA-BE05-93605D45C654}">
      <dgm:prSet custT="1">
        <dgm:style>
          <a:lnRef idx="1">
            <a:schemeClr val="accent3"/>
          </a:lnRef>
          <a:fillRef idx="2">
            <a:schemeClr val="accent3"/>
          </a:fillRef>
          <a:effectRef idx="1">
            <a:schemeClr val="accent3"/>
          </a:effectRef>
          <a:fontRef idx="minor">
            <a:schemeClr val="dk1"/>
          </a:fontRef>
        </dgm:style>
      </dgm:prSet>
      <dgm:spPr/>
      <dgm:t>
        <a:bodyPr/>
        <a:lstStyle/>
        <a:p>
          <a:r>
            <a:rPr lang="en-US" sz="1600" i="1" dirty="0" smtClean="0">
              <a:solidFill>
                <a:schemeClr val="tx1"/>
              </a:solidFill>
            </a:rPr>
            <a:t>Organized financial institutions</a:t>
          </a:r>
        </a:p>
        <a:p>
          <a:r>
            <a:rPr lang="en-US" sz="1600" i="1" dirty="0" smtClean="0">
              <a:solidFill>
                <a:schemeClr val="tx1"/>
              </a:solidFill>
            </a:rPr>
            <a:t> It includes both development finance institutions and investment institutions). Development institutions includes –ICICI,IDBI,NABARD, SIDC etc. </a:t>
          </a:r>
        </a:p>
        <a:p>
          <a:r>
            <a:rPr lang="en-US" sz="1600" i="1" dirty="0" smtClean="0">
              <a:solidFill>
                <a:schemeClr val="tx1"/>
              </a:solidFill>
            </a:rPr>
            <a:t>(Investment institutions includes LIC, GIC, UTI)</a:t>
          </a:r>
          <a:endParaRPr lang="en-US" sz="1600" dirty="0">
            <a:solidFill>
              <a:schemeClr val="tx1"/>
            </a:solidFill>
          </a:endParaRPr>
        </a:p>
      </dgm:t>
    </dgm:pt>
    <dgm:pt modelId="{8868A53D-19A3-4CE7-BEA2-C3876505902B}" type="parTrans" cxnId="{3366FDFB-4F62-4D3C-8B2D-57E3CB0A5F88}">
      <dgm:prSet/>
      <dgm:spPr/>
      <dgm:t>
        <a:bodyPr/>
        <a:lstStyle/>
        <a:p>
          <a:endParaRPr lang="en-US"/>
        </a:p>
      </dgm:t>
    </dgm:pt>
    <dgm:pt modelId="{902DC4A7-9CD7-4BCE-BAF4-6E9AEE8F9674}" type="sibTrans" cxnId="{3366FDFB-4F62-4D3C-8B2D-57E3CB0A5F88}">
      <dgm:prSet/>
      <dgm:spPr/>
      <dgm:t>
        <a:bodyPr/>
        <a:lstStyle/>
        <a:p>
          <a:endParaRPr lang="en-US"/>
        </a:p>
      </dgm:t>
    </dgm:pt>
    <dgm:pt modelId="{21284D4B-7639-45E6-A108-277D26C93AC3}">
      <dgm:prSet custT="1">
        <dgm:style>
          <a:lnRef idx="1">
            <a:schemeClr val="accent3"/>
          </a:lnRef>
          <a:fillRef idx="2">
            <a:schemeClr val="accent3"/>
          </a:fillRef>
          <a:effectRef idx="1">
            <a:schemeClr val="accent3"/>
          </a:effectRef>
          <a:fontRef idx="minor">
            <a:schemeClr val="dk1"/>
          </a:fontRef>
        </dgm:style>
      </dgm:prSet>
      <dgm:spPr/>
      <dgm:t>
        <a:bodyPr/>
        <a:lstStyle/>
        <a:p>
          <a:r>
            <a:rPr lang="en-US" sz="1600" i="1" dirty="0" smtClean="0">
              <a:solidFill>
                <a:schemeClr val="tx1"/>
              </a:solidFill>
              <a:latin typeface="Times New Roman" pitchFamily="18" charset="0"/>
              <a:cs typeface="Times New Roman" pitchFamily="18" charset="0"/>
            </a:rPr>
            <a:t>Unorganized financial institutions (These are the non-banking financial companies (NBFCs). They mobilize public funds and provide </a:t>
          </a:r>
          <a:r>
            <a:rPr lang="en-US" sz="1600" i="1" dirty="0" err="1" smtClean="0">
              <a:solidFill>
                <a:schemeClr val="tx1"/>
              </a:solidFill>
              <a:latin typeface="Times New Roman" pitchFamily="18" charset="0"/>
              <a:cs typeface="Times New Roman" pitchFamily="18" charset="0"/>
            </a:rPr>
            <a:t>loanable</a:t>
          </a:r>
          <a:r>
            <a:rPr lang="en-US" sz="1600" i="1" dirty="0" smtClean="0">
              <a:solidFill>
                <a:schemeClr val="tx1"/>
              </a:solidFill>
              <a:latin typeface="Times New Roman" pitchFamily="18" charset="0"/>
              <a:cs typeface="Times New Roman" pitchFamily="18" charset="0"/>
            </a:rPr>
            <a:t> funds. Examples, leasing companies, housing finance companies, merchant banking companies etc. </a:t>
          </a:r>
        </a:p>
      </dgm:t>
    </dgm:pt>
    <dgm:pt modelId="{EAC0625E-507C-41CF-95FC-C090AB87BD1C}" type="parTrans" cxnId="{7ED9B224-2A1A-47CE-BD93-8352C4033E6C}">
      <dgm:prSet/>
      <dgm:spPr/>
      <dgm:t>
        <a:bodyPr/>
        <a:lstStyle/>
        <a:p>
          <a:endParaRPr lang="en-US"/>
        </a:p>
      </dgm:t>
    </dgm:pt>
    <dgm:pt modelId="{536393E1-9CAA-4952-A980-E8F20F2697D6}" type="sibTrans" cxnId="{7ED9B224-2A1A-47CE-BD93-8352C4033E6C}">
      <dgm:prSet/>
      <dgm:spPr/>
      <dgm:t>
        <a:bodyPr/>
        <a:lstStyle/>
        <a:p>
          <a:endParaRPr lang="en-US"/>
        </a:p>
      </dgm:t>
    </dgm:pt>
    <dgm:pt modelId="{B92CF27E-A92A-4E76-A28D-BAD6400E2A4D}" type="pres">
      <dgm:prSet presAssocID="{1060E9FC-2D0B-42DC-A378-CF45DE5C8310}" presName="Name0" presStyleCnt="0">
        <dgm:presLayoutVars>
          <dgm:dir/>
          <dgm:resizeHandles val="exact"/>
        </dgm:presLayoutVars>
      </dgm:prSet>
      <dgm:spPr/>
      <dgm:t>
        <a:bodyPr/>
        <a:lstStyle/>
        <a:p>
          <a:endParaRPr lang="en-US"/>
        </a:p>
      </dgm:t>
    </dgm:pt>
    <dgm:pt modelId="{C76A213C-9A3C-49A0-B691-082CC47F0E79}" type="pres">
      <dgm:prSet presAssocID="{E90B3710-E13A-47C4-9B04-40D4F6178262}" presName="node" presStyleLbl="node1" presStyleIdx="0" presStyleCnt="3" custScaleY="131489" custRadScaleRad="99550" custRadScaleInc="-1427">
        <dgm:presLayoutVars>
          <dgm:bulletEnabled val="1"/>
        </dgm:presLayoutVars>
      </dgm:prSet>
      <dgm:spPr/>
      <dgm:t>
        <a:bodyPr/>
        <a:lstStyle/>
        <a:p>
          <a:endParaRPr lang="en-US"/>
        </a:p>
      </dgm:t>
    </dgm:pt>
    <dgm:pt modelId="{6ADF187A-D097-4707-8508-5CD636AC2028}" type="pres">
      <dgm:prSet presAssocID="{ADF899F4-A04B-4B71-8F5C-737A9713291D}" presName="sibTrans" presStyleLbl="sibTrans2D1" presStyleIdx="0" presStyleCnt="3"/>
      <dgm:spPr/>
      <dgm:t>
        <a:bodyPr/>
        <a:lstStyle/>
        <a:p>
          <a:endParaRPr lang="en-US"/>
        </a:p>
      </dgm:t>
    </dgm:pt>
    <dgm:pt modelId="{DF696D4C-5BB7-49FD-B4AE-CDEDA9C42000}" type="pres">
      <dgm:prSet presAssocID="{ADF899F4-A04B-4B71-8F5C-737A9713291D}" presName="connectorText" presStyleLbl="sibTrans2D1" presStyleIdx="0" presStyleCnt="3"/>
      <dgm:spPr/>
      <dgm:t>
        <a:bodyPr/>
        <a:lstStyle/>
        <a:p>
          <a:endParaRPr lang="en-US"/>
        </a:p>
      </dgm:t>
    </dgm:pt>
    <dgm:pt modelId="{88F0FEEF-022F-4C28-A08E-07E5BAED72AE}" type="pres">
      <dgm:prSet presAssocID="{21284D4B-7639-45E6-A108-277D26C93AC3}" presName="node" presStyleLbl="node1" presStyleIdx="1" presStyleCnt="3" custScaleY="274125">
        <dgm:presLayoutVars>
          <dgm:bulletEnabled val="1"/>
        </dgm:presLayoutVars>
      </dgm:prSet>
      <dgm:spPr/>
      <dgm:t>
        <a:bodyPr/>
        <a:lstStyle/>
        <a:p>
          <a:endParaRPr lang="en-US"/>
        </a:p>
      </dgm:t>
    </dgm:pt>
    <dgm:pt modelId="{B40A10C9-BE54-4569-874B-474D141903B8}" type="pres">
      <dgm:prSet presAssocID="{536393E1-9CAA-4952-A980-E8F20F2697D6}" presName="sibTrans" presStyleLbl="sibTrans2D1" presStyleIdx="1" presStyleCnt="3"/>
      <dgm:spPr/>
      <dgm:t>
        <a:bodyPr/>
        <a:lstStyle/>
        <a:p>
          <a:endParaRPr lang="en-US"/>
        </a:p>
      </dgm:t>
    </dgm:pt>
    <dgm:pt modelId="{7C019F6C-6BF7-41EC-93F8-7360167D4667}" type="pres">
      <dgm:prSet presAssocID="{536393E1-9CAA-4952-A980-E8F20F2697D6}" presName="connectorText" presStyleLbl="sibTrans2D1" presStyleIdx="1" presStyleCnt="3"/>
      <dgm:spPr/>
      <dgm:t>
        <a:bodyPr/>
        <a:lstStyle/>
        <a:p>
          <a:endParaRPr lang="en-US"/>
        </a:p>
      </dgm:t>
    </dgm:pt>
    <dgm:pt modelId="{51B4668C-5272-413A-B9D8-6143E038BE9A}" type="pres">
      <dgm:prSet presAssocID="{C5F716FC-2736-48FA-BE05-93605D45C654}" presName="node" presStyleLbl="node1" presStyleIdx="2" presStyleCnt="3" custScaleX="102281" custScaleY="281602" custRadScaleRad="96657" custRadScaleInc="3984">
        <dgm:presLayoutVars>
          <dgm:bulletEnabled val="1"/>
        </dgm:presLayoutVars>
      </dgm:prSet>
      <dgm:spPr/>
      <dgm:t>
        <a:bodyPr/>
        <a:lstStyle/>
        <a:p>
          <a:endParaRPr lang="en-US"/>
        </a:p>
      </dgm:t>
    </dgm:pt>
    <dgm:pt modelId="{AACB03C1-272A-429C-AC51-E6EB8F27BC12}" type="pres">
      <dgm:prSet presAssocID="{902DC4A7-9CD7-4BCE-BAF4-6E9AEE8F9674}" presName="sibTrans" presStyleLbl="sibTrans2D1" presStyleIdx="2" presStyleCnt="3"/>
      <dgm:spPr/>
      <dgm:t>
        <a:bodyPr/>
        <a:lstStyle/>
        <a:p>
          <a:endParaRPr lang="en-US"/>
        </a:p>
      </dgm:t>
    </dgm:pt>
    <dgm:pt modelId="{E3AC0CFA-A0B0-4BB0-84D2-924CDE721BAB}" type="pres">
      <dgm:prSet presAssocID="{902DC4A7-9CD7-4BCE-BAF4-6E9AEE8F9674}" presName="connectorText" presStyleLbl="sibTrans2D1" presStyleIdx="2" presStyleCnt="3"/>
      <dgm:spPr/>
      <dgm:t>
        <a:bodyPr/>
        <a:lstStyle/>
        <a:p>
          <a:endParaRPr lang="en-US"/>
        </a:p>
      </dgm:t>
    </dgm:pt>
  </dgm:ptLst>
  <dgm:cxnLst>
    <dgm:cxn modelId="{CFE7F7AA-D019-49EB-A9AC-FB81D030DCA3}" type="presOf" srcId="{ADF899F4-A04B-4B71-8F5C-737A9713291D}" destId="{6ADF187A-D097-4707-8508-5CD636AC2028}" srcOrd="0" destOrd="0" presId="urn:microsoft.com/office/officeart/2005/8/layout/cycle7"/>
    <dgm:cxn modelId="{42F977F5-C96B-4218-85AA-AE1FBD50C5E8}" type="presOf" srcId="{536393E1-9CAA-4952-A980-E8F20F2697D6}" destId="{7C019F6C-6BF7-41EC-93F8-7360167D4667}" srcOrd="1" destOrd="0" presId="urn:microsoft.com/office/officeart/2005/8/layout/cycle7"/>
    <dgm:cxn modelId="{5E58F8B8-91FF-4639-9F9E-BCAFD3913BD7}" type="presOf" srcId="{902DC4A7-9CD7-4BCE-BAF4-6E9AEE8F9674}" destId="{AACB03C1-272A-429C-AC51-E6EB8F27BC12}" srcOrd="0" destOrd="0" presId="urn:microsoft.com/office/officeart/2005/8/layout/cycle7"/>
    <dgm:cxn modelId="{4A493024-42A9-417B-AA71-7EFA05A5F9A0}" type="presOf" srcId="{536393E1-9CAA-4952-A980-E8F20F2697D6}" destId="{B40A10C9-BE54-4569-874B-474D141903B8}" srcOrd="0" destOrd="0" presId="urn:microsoft.com/office/officeart/2005/8/layout/cycle7"/>
    <dgm:cxn modelId="{24E4E27A-3716-4F05-8B01-C619630AF8D6}" type="presOf" srcId="{1060E9FC-2D0B-42DC-A378-CF45DE5C8310}" destId="{B92CF27E-A92A-4E76-A28D-BAD6400E2A4D}" srcOrd="0" destOrd="0" presId="urn:microsoft.com/office/officeart/2005/8/layout/cycle7"/>
    <dgm:cxn modelId="{67181ADD-8326-43A1-85A8-90B080AD631F}" type="presOf" srcId="{ADF899F4-A04B-4B71-8F5C-737A9713291D}" destId="{DF696D4C-5BB7-49FD-B4AE-CDEDA9C42000}" srcOrd="1" destOrd="0" presId="urn:microsoft.com/office/officeart/2005/8/layout/cycle7"/>
    <dgm:cxn modelId="{135C199E-F01F-4853-A9EC-E6EAF91B7625}" srcId="{1060E9FC-2D0B-42DC-A378-CF45DE5C8310}" destId="{E90B3710-E13A-47C4-9B04-40D4F6178262}" srcOrd="0" destOrd="0" parTransId="{2DAB8047-FC7C-40CD-8E84-D81495090952}" sibTransId="{ADF899F4-A04B-4B71-8F5C-737A9713291D}"/>
    <dgm:cxn modelId="{CC28CB14-F9CE-4CD8-BC33-547B13A70F3A}" type="presOf" srcId="{21284D4B-7639-45E6-A108-277D26C93AC3}" destId="{88F0FEEF-022F-4C28-A08E-07E5BAED72AE}" srcOrd="0" destOrd="0" presId="urn:microsoft.com/office/officeart/2005/8/layout/cycle7"/>
    <dgm:cxn modelId="{A9C56656-69F0-43F2-8D45-9735BCC12765}" type="presOf" srcId="{C5F716FC-2736-48FA-BE05-93605D45C654}" destId="{51B4668C-5272-413A-B9D8-6143E038BE9A}" srcOrd="0" destOrd="0" presId="urn:microsoft.com/office/officeart/2005/8/layout/cycle7"/>
    <dgm:cxn modelId="{7ED9B224-2A1A-47CE-BD93-8352C4033E6C}" srcId="{1060E9FC-2D0B-42DC-A378-CF45DE5C8310}" destId="{21284D4B-7639-45E6-A108-277D26C93AC3}" srcOrd="1" destOrd="0" parTransId="{EAC0625E-507C-41CF-95FC-C090AB87BD1C}" sibTransId="{536393E1-9CAA-4952-A980-E8F20F2697D6}"/>
    <dgm:cxn modelId="{3366FDFB-4F62-4D3C-8B2D-57E3CB0A5F88}" srcId="{1060E9FC-2D0B-42DC-A378-CF45DE5C8310}" destId="{C5F716FC-2736-48FA-BE05-93605D45C654}" srcOrd="2" destOrd="0" parTransId="{8868A53D-19A3-4CE7-BEA2-C3876505902B}" sibTransId="{902DC4A7-9CD7-4BCE-BAF4-6E9AEE8F9674}"/>
    <dgm:cxn modelId="{4E1D0155-3370-407C-BEC1-ED6200FF46F9}" type="presOf" srcId="{902DC4A7-9CD7-4BCE-BAF4-6E9AEE8F9674}" destId="{E3AC0CFA-A0B0-4BB0-84D2-924CDE721BAB}" srcOrd="1" destOrd="0" presId="urn:microsoft.com/office/officeart/2005/8/layout/cycle7"/>
    <dgm:cxn modelId="{3DD5327A-4506-49F4-9D84-8A757F59698F}" type="presOf" srcId="{E90B3710-E13A-47C4-9B04-40D4F6178262}" destId="{C76A213C-9A3C-49A0-B691-082CC47F0E79}" srcOrd="0" destOrd="0" presId="urn:microsoft.com/office/officeart/2005/8/layout/cycle7"/>
    <dgm:cxn modelId="{4C53FBB5-48FE-4E10-99AB-9B1E872620C0}" type="presParOf" srcId="{B92CF27E-A92A-4E76-A28D-BAD6400E2A4D}" destId="{C76A213C-9A3C-49A0-B691-082CC47F0E79}" srcOrd="0" destOrd="0" presId="urn:microsoft.com/office/officeart/2005/8/layout/cycle7"/>
    <dgm:cxn modelId="{AC089A1C-59AD-4CAB-9696-55A5F645B2FE}" type="presParOf" srcId="{B92CF27E-A92A-4E76-A28D-BAD6400E2A4D}" destId="{6ADF187A-D097-4707-8508-5CD636AC2028}" srcOrd="1" destOrd="0" presId="urn:microsoft.com/office/officeart/2005/8/layout/cycle7"/>
    <dgm:cxn modelId="{516C32F9-99B8-4BD4-BC46-1885787FD868}" type="presParOf" srcId="{6ADF187A-D097-4707-8508-5CD636AC2028}" destId="{DF696D4C-5BB7-49FD-B4AE-CDEDA9C42000}" srcOrd="0" destOrd="0" presId="urn:microsoft.com/office/officeart/2005/8/layout/cycle7"/>
    <dgm:cxn modelId="{93E6D729-C7BC-4326-9520-9C4441D3B9EE}" type="presParOf" srcId="{B92CF27E-A92A-4E76-A28D-BAD6400E2A4D}" destId="{88F0FEEF-022F-4C28-A08E-07E5BAED72AE}" srcOrd="2" destOrd="0" presId="urn:microsoft.com/office/officeart/2005/8/layout/cycle7"/>
    <dgm:cxn modelId="{D94CA52C-F281-4191-AA6E-13A6F3B2A671}" type="presParOf" srcId="{B92CF27E-A92A-4E76-A28D-BAD6400E2A4D}" destId="{B40A10C9-BE54-4569-874B-474D141903B8}" srcOrd="3" destOrd="0" presId="urn:microsoft.com/office/officeart/2005/8/layout/cycle7"/>
    <dgm:cxn modelId="{B4DABB57-F8CC-4329-BA9E-44D2C6535BFD}" type="presParOf" srcId="{B40A10C9-BE54-4569-874B-474D141903B8}" destId="{7C019F6C-6BF7-41EC-93F8-7360167D4667}" srcOrd="0" destOrd="0" presId="urn:microsoft.com/office/officeart/2005/8/layout/cycle7"/>
    <dgm:cxn modelId="{3C2DBF5D-90AD-4FF1-99F6-7E34DE0D1249}" type="presParOf" srcId="{B92CF27E-A92A-4E76-A28D-BAD6400E2A4D}" destId="{51B4668C-5272-413A-B9D8-6143E038BE9A}" srcOrd="4" destOrd="0" presId="urn:microsoft.com/office/officeart/2005/8/layout/cycle7"/>
    <dgm:cxn modelId="{370D9CC5-704F-4D83-9256-0A4DEFB8DD70}" type="presParOf" srcId="{B92CF27E-A92A-4E76-A28D-BAD6400E2A4D}" destId="{AACB03C1-272A-429C-AC51-E6EB8F27BC12}" srcOrd="5" destOrd="0" presId="urn:microsoft.com/office/officeart/2005/8/layout/cycle7"/>
    <dgm:cxn modelId="{35F84BDB-0C72-49BD-B4E5-77119C45C92D}" type="presParOf" srcId="{AACB03C1-272A-429C-AC51-E6EB8F27BC12}" destId="{E3AC0CFA-A0B0-4BB0-84D2-924CDE721BAB}" srcOrd="0" destOrd="0" presId="urn:microsoft.com/office/officeart/2005/8/layout/cycle7"/>
  </dgm:cxnLst>
  <dgm:bg/>
  <dgm:whole/>
</dgm:dataModel>
</file>

<file path=ppt/diagrams/data2.xml><?xml version="1.0" encoding="utf-8"?>
<dgm:dataModel xmlns:dgm="http://schemas.openxmlformats.org/drawingml/2006/diagram" xmlns:a="http://schemas.openxmlformats.org/drawingml/2006/main">
  <dgm:ptLst>
    <dgm:pt modelId="{C1DDD3EA-6DFC-4859-BC49-A2A2355452C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60B9A00-DAAF-4AB6-A19E-7AECBAAC792E}">
      <dgm:prSet phldrT="[Text]"/>
      <dgm:spPr/>
      <dgm:t>
        <a:bodyPr/>
        <a:lstStyle/>
        <a:p>
          <a:r>
            <a:rPr lang="en-US" dirty="0" smtClean="0">
              <a:latin typeface="Times New Roman" pitchFamily="18" charset="0"/>
              <a:cs typeface="Times New Roman" pitchFamily="18" charset="0"/>
            </a:rPr>
            <a:t>Capital Market( deals with long term lending and borrowing of funds)</a:t>
          </a:r>
          <a:endParaRPr lang="en-US" dirty="0">
            <a:latin typeface="Times New Roman" pitchFamily="18" charset="0"/>
            <a:cs typeface="Times New Roman" pitchFamily="18" charset="0"/>
          </a:endParaRPr>
        </a:p>
      </dgm:t>
    </dgm:pt>
    <dgm:pt modelId="{ECF04EB2-FF1C-4C53-BDE9-6B3AA61A0528}" type="parTrans" cxnId="{449BAC3D-F2F9-4F51-B895-9D605EC5735D}">
      <dgm:prSet/>
      <dgm:spPr/>
      <dgm:t>
        <a:bodyPr/>
        <a:lstStyle/>
        <a:p>
          <a:endParaRPr lang="en-US"/>
        </a:p>
      </dgm:t>
    </dgm:pt>
    <dgm:pt modelId="{8F44F164-7F2D-447C-9912-21B9275F3516}" type="sibTrans" cxnId="{449BAC3D-F2F9-4F51-B895-9D605EC5735D}">
      <dgm:prSet/>
      <dgm:spPr/>
      <dgm:t>
        <a:bodyPr/>
        <a:lstStyle/>
        <a:p>
          <a:endParaRPr lang="en-US"/>
        </a:p>
      </dgm:t>
    </dgm:pt>
    <dgm:pt modelId="{CA56F42D-63FB-4818-BFF9-A4C09D8B1A57}">
      <dgm:prSet phldrT="[Text]"/>
      <dgm:spPr/>
      <dgm:t>
        <a:bodyPr/>
        <a:lstStyle/>
        <a:p>
          <a:r>
            <a:rPr lang="en-US" dirty="0" smtClean="0">
              <a:latin typeface="Times New Roman" pitchFamily="18" charset="0"/>
              <a:cs typeface="Times New Roman" pitchFamily="18" charset="0"/>
            </a:rPr>
            <a:t>Money Market (Deals with short term lending and borrowing of funds) </a:t>
          </a:r>
          <a:endParaRPr lang="en-US" dirty="0">
            <a:latin typeface="Times New Roman" pitchFamily="18" charset="0"/>
            <a:cs typeface="Times New Roman" pitchFamily="18" charset="0"/>
          </a:endParaRPr>
        </a:p>
      </dgm:t>
    </dgm:pt>
    <dgm:pt modelId="{49C8EA8A-C310-441A-A2C0-8985F124B823}" type="parTrans" cxnId="{10E8BDCC-9442-46AB-8AB3-71EA4D89D129}">
      <dgm:prSet/>
      <dgm:spPr/>
      <dgm:t>
        <a:bodyPr/>
        <a:lstStyle/>
        <a:p>
          <a:endParaRPr lang="en-US"/>
        </a:p>
      </dgm:t>
    </dgm:pt>
    <dgm:pt modelId="{824167E7-B983-4154-9A84-90BA47EE3735}" type="sibTrans" cxnId="{10E8BDCC-9442-46AB-8AB3-71EA4D89D129}">
      <dgm:prSet/>
      <dgm:spPr/>
      <dgm:t>
        <a:bodyPr/>
        <a:lstStyle/>
        <a:p>
          <a:endParaRPr lang="en-US"/>
        </a:p>
      </dgm:t>
    </dgm:pt>
    <dgm:pt modelId="{84997812-FD1D-47E7-8548-EA4F1A7C9A22}">
      <dgm:prSet custT="1"/>
      <dgm:spPr/>
      <dgm:t>
        <a:bodyPr/>
        <a:lstStyle/>
        <a:p>
          <a:r>
            <a:rPr lang="en-US" sz="2400" dirty="0" smtClean="0">
              <a:latin typeface="Times New Roman" pitchFamily="18" charset="0"/>
              <a:cs typeface="Times New Roman" pitchFamily="18" charset="0"/>
            </a:rPr>
            <a:t>Financial markets</a:t>
          </a:r>
          <a:endParaRPr lang="en-US" sz="2400" dirty="0">
            <a:latin typeface="Times New Roman" pitchFamily="18" charset="0"/>
            <a:cs typeface="Times New Roman" pitchFamily="18" charset="0"/>
          </a:endParaRPr>
        </a:p>
      </dgm:t>
    </dgm:pt>
    <dgm:pt modelId="{5CE82371-2790-4B58-B7C7-46C13DF2EE56}" type="parTrans" cxnId="{732C501D-49E3-4CF9-B47B-07B526DF6900}">
      <dgm:prSet/>
      <dgm:spPr/>
      <dgm:t>
        <a:bodyPr/>
        <a:lstStyle/>
        <a:p>
          <a:endParaRPr lang="en-US"/>
        </a:p>
      </dgm:t>
    </dgm:pt>
    <dgm:pt modelId="{C8DD4A6A-7128-4AEF-BAEE-2AECF01FD78A}" type="sibTrans" cxnId="{732C501D-49E3-4CF9-B47B-07B526DF6900}">
      <dgm:prSet/>
      <dgm:spPr/>
      <dgm:t>
        <a:bodyPr/>
        <a:lstStyle/>
        <a:p>
          <a:endParaRPr lang="en-US"/>
        </a:p>
      </dgm:t>
    </dgm:pt>
    <dgm:pt modelId="{F1279D98-2396-486E-BA4F-E4F9775CC09F}" type="pres">
      <dgm:prSet presAssocID="{C1DDD3EA-6DFC-4859-BC49-A2A2355452C2}" presName="Name0" presStyleCnt="0">
        <dgm:presLayoutVars>
          <dgm:dir/>
          <dgm:resizeHandles val="exact"/>
        </dgm:presLayoutVars>
      </dgm:prSet>
      <dgm:spPr/>
      <dgm:t>
        <a:bodyPr/>
        <a:lstStyle/>
        <a:p>
          <a:endParaRPr lang="en-US"/>
        </a:p>
      </dgm:t>
    </dgm:pt>
    <dgm:pt modelId="{DD8DB10E-7CE1-4F44-AAAB-2CC4B8723E43}" type="pres">
      <dgm:prSet presAssocID="{84997812-FD1D-47E7-8548-EA4F1A7C9A22}" presName="node" presStyleLbl="node1" presStyleIdx="0" presStyleCnt="3" custScaleX="101237" custScaleY="88063">
        <dgm:presLayoutVars>
          <dgm:bulletEnabled val="1"/>
        </dgm:presLayoutVars>
      </dgm:prSet>
      <dgm:spPr/>
      <dgm:t>
        <a:bodyPr/>
        <a:lstStyle/>
        <a:p>
          <a:endParaRPr lang="en-US"/>
        </a:p>
      </dgm:t>
    </dgm:pt>
    <dgm:pt modelId="{F6DFD298-9587-44E7-8BF1-52551A84BDDC}" type="pres">
      <dgm:prSet presAssocID="{C8DD4A6A-7128-4AEF-BAEE-2AECF01FD78A}" presName="sibTrans" presStyleLbl="sibTrans2D1" presStyleIdx="0" presStyleCnt="3"/>
      <dgm:spPr/>
      <dgm:t>
        <a:bodyPr/>
        <a:lstStyle/>
        <a:p>
          <a:endParaRPr lang="en-US"/>
        </a:p>
      </dgm:t>
    </dgm:pt>
    <dgm:pt modelId="{DD2037DC-4CD1-49C4-A7C3-44C91EE9B668}" type="pres">
      <dgm:prSet presAssocID="{C8DD4A6A-7128-4AEF-BAEE-2AECF01FD78A}" presName="connectorText" presStyleLbl="sibTrans2D1" presStyleIdx="0" presStyleCnt="3"/>
      <dgm:spPr/>
      <dgm:t>
        <a:bodyPr/>
        <a:lstStyle/>
        <a:p>
          <a:endParaRPr lang="en-US"/>
        </a:p>
      </dgm:t>
    </dgm:pt>
    <dgm:pt modelId="{F2482C37-2781-4008-8F7F-5ECEB442A09F}" type="pres">
      <dgm:prSet presAssocID="{560B9A00-DAAF-4AB6-A19E-7AECBAAC792E}" presName="node" presStyleLbl="node1" presStyleIdx="1" presStyleCnt="3">
        <dgm:presLayoutVars>
          <dgm:bulletEnabled val="1"/>
        </dgm:presLayoutVars>
      </dgm:prSet>
      <dgm:spPr/>
      <dgm:t>
        <a:bodyPr/>
        <a:lstStyle/>
        <a:p>
          <a:endParaRPr lang="en-US"/>
        </a:p>
      </dgm:t>
    </dgm:pt>
    <dgm:pt modelId="{658354CE-3994-43CE-A99E-A9732093BDF8}" type="pres">
      <dgm:prSet presAssocID="{8F44F164-7F2D-447C-9912-21B9275F3516}" presName="sibTrans" presStyleLbl="sibTrans2D1" presStyleIdx="1" presStyleCnt="3"/>
      <dgm:spPr/>
      <dgm:t>
        <a:bodyPr/>
        <a:lstStyle/>
        <a:p>
          <a:endParaRPr lang="en-US"/>
        </a:p>
      </dgm:t>
    </dgm:pt>
    <dgm:pt modelId="{F31781D1-792A-4D01-A413-F014D0466CBB}" type="pres">
      <dgm:prSet presAssocID="{8F44F164-7F2D-447C-9912-21B9275F3516}" presName="connectorText" presStyleLbl="sibTrans2D1" presStyleIdx="1" presStyleCnt="3"/>
      <dgm:spPr/>
      <dgm:t>
        <a:bodyPr/>
        <a:lstStyle/>
        <a:p>
          <a:endParaRPr lang="en-US"/>
        </a:p>
      </dgm:t>
    </dgm:pt>
    <dgm:pt modelId="{68363F84-6055-48FB-A24F-5AD294C45FD3}" type="pres">
      <dgm:prSet presAssocID="{CA56F42D-63FB-4818-BFF9-A4C09D8B1A57}" presName="node" presStyleLbl="node1" presStyleIdx="2" presStyleCnt="3" custRadScaleRad="97051" custRadScaleInc="5280">
        <dgm:presLayoutVars>
          <dgm:bulletEnabled val="1"/>
        </dgm:presLayoutVars>
      </dgm:prSet>
      <dgm:spPr/>
      <dgm:t>
        <a:bodyPr/>
        <a:lstStyle/>
        <a:p>
          <a:endParaRPr lang="en-US"/>
        </a:p>
      </dgm:t>
    </dgm:pt>
    <dgm:pt modelId="{7730DD64-339A-4DA7-AC8D-EF2B30E0F40F}" type="pres">
      <dgm:prSet presAssocID="{824167E7-B983-4154-9A84-90BA47EE3735}" presName="sibTrans" presStyleLbl="sibTrans2D1" presStyleIdx="2" presStyleCnt="3"/>
      <dgm:spPr/>
      <dgm:t>
        <a:bodyPr/>
        <a:lstStyle/>
        <a:p>
          <a:endParaRPr lang="en-US"/>
        </a:p>
      </dgm:t>
    </dgm:pt>
    <dgm:pt modelId="{37DB60AB-3D38-4861-B594-0F0DA6AF18A8}" type="pres">
      <dgm:prSet presAssocID="{824167E7-B983-4154-9A84-90BA47EE3735}" presName="connectorText" presStyleLbl="sibTrans2D1" presStyleIdx="2" presStyleCnt="3"/>
      <dgm:spPr/>
      <dgm:t>
        <a:bodyPr/>
        <a:lstStyle/>
        <a:p>
          <a:endParaRPr lang="en-US"/>
        </a:p>
      </dgm:t>
    </dgm:pt>
  </dgm:ptLst>
  <dgm:cxnLst>
    <dgm:cxn modelId="{E09BB415-1BC1-4E42-95FF-AD6E5AED703B}" type="presOf" srcId="{C8DD4A6A-7128-4AEF-BAEE-2AECF01FD78A}" destId="{F6DFD298-9587-44E7-8BF1-52551A84BDDC}" srcOrd="0" destOrd="0" presId="urn:microsoft.com/office/officeart/2005/8/layout/cycle7"/>
    <dgm:cxn modelId="{10E8BDCC-9442-46AB-8AB3-71EA4D89D129}" srcId="{C1DDD3EA-6DFC-4859-BC49-A2A2355452C2}" destId="{CA56F42D-63FB-4818-BFF9-A4C09D8B1A57}" srcOrd="2" destOrd="0" parTransId="{49C8EA8A-C310-441A-A2C0-8985F124B823}" sibTransId="{824167E7-B983-4154-9A84-90BA47EE3735}"/>
    <dgm:cxn modelId="{DECE64CF-0574-47E0-84E8-770000868C68}" type="presOf" srcId="{8F44F164-7F2D-447C-9912-21B9275F3516}" destId="{658354CE-3994-43CE-A99E-A9732093BDF8}" srcOrd="0" destOrd="0" presId="urn:microsoft.com/office/officeart/2005/8/layout/cycle7"/>
    <dgm:cxn modelId="{57B02B57-D292-462A-BA22-0601C3A0AD18}" type="presOf" srcId="{824167E7-B983-4154-9A84-90BA47EE3735}" destId="{7730DD64-339A-4DA7-AC8D-EF2B30E0F40F}" srcOrd="0" destOrd="0" presId="urn:microsoft.com/office/officeart/2005/8/layout/cycle7"/>
    <dgm:cxn modelId="{449BAC3D-F2F9-4F51-B895-9D605EC5735D}" srcId="{C1DDD3EA-6DFC-4859-BC49-A2A2355452C2}" destId="{560B9A00-DAAF-4AB6-A19E-7AECBAAC792E}" srcOrd="1" destOrd="0" parTransId="{ECF04EB2-FF1C-4C53-BDE9-6B3AA61A0528}" sibTransId="{8F44F164-7F2D-447C-9912-21B9275F3516}"/>
    <dgm:cxn modelId="{D1BB6FC5-B012-42E9-A033-7A082AFA360E}" type="presOf" srcId="{CA56F42D-63FB-4818-BFF9-A4C09D8B1A57}" destId="{68363F84-6055-48FB-A24F-5AD294C45FD3}" srcOrd="0" destOrd="0" presId="urn:microsoft.com/office/officeart/2005/8/layout/cycle7"/>
    <dgm:cxn modelId="{43DFF2E9-DF75-4CAD-9B5E-57F6F96383B7}" type="presOf" srcId="{8F44F164-7F2D-447C-9912-21B9275F3516}" destId="{F31781D1-792A-4D01-A413-F014D0466CBB}" srcOrd="1" destOrd="0" presId="urn:microsoft.com/office/officeart/2005/8/layout/cycle7"/>
    <dgm:cxn modelId="{B23D40AB-96C2-4A35-AF2D-A9A9AC2CBE95}" type="presOf" srcId="{824167E7-B983-4154-9A84-90BA47EE3735}" destId="{37DB60AB-3D38-4861-B594-0F0DA6AF18A8}" srcOrd="1" destOrd="0" presId="urn:microsoft.com/office/officeart/2005/8/layout/cycle7"/>
    <dgm:cxn modelId="{1EBADDCD-ED2F-47DB-B665-E5D6B815C2D7}" type="presOf" srcId="{84997812-FD1D-47E7-8548-EA4F1A7C9A22}" destId="{DD8DB10E-7CE1-4F44-AAAB-2CC4B8723E43}" srcOrd="0" destOrd="0" presId="urn:microsoft.com/office/officeart/2005/8/layout/cycle7"/>
    <dgm:cxn modelId="{8AEC596E-5D4B-4502-A55E-6831B5D47F9A}" type="presOf" srcId="{C1DDD3EA-6DFC-4859-BC49-A2A2355452C2}" destId="{F1279D98-2396-486E-BA4F-E4F9775CC09F}" srcOrd="0" destOrd="0" presId="urn:microsoft.com/office/officeart/2005/8/layout/cycle7"/>
    <dgm:cxn modelId="{732C501D-49E3-4CF9-B47B-07B526DF6900}" srcId="{C1DDD3EA-6DFC-4859-BC49-A2A2355452C2}" destId="{84997812-FD1D-47E7-8548-EA4F1A7C9A22}" srcOrd="0" destOrd="0" parTransId="{5CE82371-2790-4B58-B7C7-46C13DF2EE56}" sibTransId="{C8DD4A6A-7128-4AEF-BAEE-2AECF01FD78A}"/>
    <dgm:cxn modelId="{280FCCF1-3297-4E0E-BB29-E161830EAD6F}" type="presOf" srcId="{C8DD4A6A-7128-4AEF-BAEE-2AECF01FD78A}" destId="{DD2037DC-4CD1-49C4-A7C3-44C91EE9B668}" srcOrd="1" destOrd="0" presId="urn:microsoft.com/office/officeart/2005/8/layout/cycle7"/>
    <dgm:cxn modelId="{A238CCD5-2A86-48AE-8247-FABAADD755FA}" type="presOf" srcId="{560B9A00-DAAF-4AB6-A19E-7AECBAAC792E}" destId="{F2482C37-2781-4008-8F7F-5ECEB442A09F}" srcOrd="0" destOrd="0" presId="urn:microsoft.com/office/officeart/2005/8/layout/cycle7"/>
    <dgm:cxn modelId="{62BF3039-A140-4F3A-90EA-F379B46DE88C}" type="presParOf" srcId="{F1279D98-2396-486E-BA4F-E4F9775CC09F}" destId="{DD8DB10E-7CE1-4F44-AAAB-2CC4B8723E43}" srcOrd="0" destOrd="0" presId="urn:microsoft.com/office/officeart/2005/8/layout/cycle7"/>
    <dgm:cxn modelId="{4C2C7D64-BC3B-4199-A9B4-6B1C7C69E91F}" type="presParOf" srcId="{F1279D98-2396-486E-BA4F-E4F9775CC09F}" destId="{F6DFD298-9587-44E7-8BF1-52551A84BDDC}" srcOrd="1" destOrd="0" presId="urn:microsoft.com/office/officeart/2005/8/layout/cycle7"/>
    <dgm:cxn modelId="{0B9E1B5D-87C7-4B42-8273-D6CBD0B2B7FA}" type="presParOf" srcId="{F6DFD298-9587-44E7-8BF1-52551A84BDDC}" destId="{DD2037DC-4CD1-49C4-A7C3-44C91EE9B668}" srcOrd="0" destOrd="0" presId="urn:microsoft.com/office/officeart/2005/8/layout/cycle7"/>
    <dgm:cxn modelId="{567FB8CD-DFDB-41C2-9D3F-437292AF3FAE}" type="presParOf" srcId="{F1279D98-2396-486E-BA4F-E4F9775CC09F}" destId="{F2482C37-2781-4008-8F7F-5ECEB442A09F}" srcOrd="2" destOrd="0" presId="urn:microsoft.com/office/officeart/2005/8/layout/cycle7"/>
    <dgm:cxn modelId="{E380F917-3896-4421-BD92-5ADA66B2B841}" type="presParOf" srcId="{F1279D98-2396-486E-BA4F-E4F9775CC09F}" destId="{658354CE-3994-43CE-A99E-A9732093BDF8}" srcOrd="3" destOrd="0" presId="urn:microsoft.com/office/officeart/2005/8/layout/cycle7"/>
    <dgm:cxn modelId="{33650B80-2013-4DF2-8D6D-DD5E95609A1F}" type="presParOf" srcId="{658354CE-3994-43CE-A99E-A9732093BDF8}" destId="{F31781D1-792A-4D01-A413-F014D0466CBB}" srcOrd="0" destOrd="0" presId="urn:microsoft.com/office/officeart/2005/8/layout/cycle7"/>
    <dgm:cxn modelId="{A1E777F7-F4C0-4F4D-AB2D-289D53BA71BB}" type="presParOf" srcId="{F1279D98-2396-486E-BA4F-E4F9775CC09F}" destId="{68363F84-6055-48FB-A24F-5AD294C45FD3}" srcOrd="4" destOrd="0" presId="urn:microsoft.com/office/officeart/2005/8/layout/cycle7"/>
    <dgm:cxn modelId="{0067CAE2-2218-450C-AE06-82B0C7B97F53}" type="presParOf" srcId="{F1279D98-2396-486E-BA4F-E4F9775CC09F}" destId="{7730DD64-339A-4DA7-AC8D-EF2B30E0F40F}" srcOrd="5" destOrd="0" presId="urn:microsoft.com/office/officeart/2005/8/layout/cycle7"/>
    <dgm:cxn modelId="{F7C77336-7FC7-45C5-A41F-6B4E5EED7C44}" type="presParOf" srcId="{7730DD64-339A-4DA7-AC8D-EF2B30E0F40F}" destId="{37DB60AB-3D38-4861-B594-0F0DA6AF18A8}" srcOrd="0" destOrd="0" presId="urn:microsoft.com/office/officeart/2005/8/layout/cycle7"/>
  </dgm:cxnLst>
  <dgm:bg/>
  <dgm:whole/>
</dgm:dataModel>
</file>

<file path=ppt/diagrams/data3.xml><?xml version="1.0" encoding="utf-8"?>
<dgm:dataModel xmlns:dgm="http://schemas.openxmlformats.org/drawingml/2006/diagram" xmlns:a="http://schemas.openxmlformats.org/drawingml/2006/main">
  <dgm:ptLst>
    <dgm:pt modelId="{C1DDD3EA-6DFC-4859-BC49-A2A2355452C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60B9A00-DAAF-4AB6-A19E-7AECBAAC792E}">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2000" b="0" i="1" dirty="0" smtClean="0">
              <a:latin typeface="Times New Roman" pitchFamily="18" charset="0"/>
              <a:cs typeface="Times New Roman" pitchFamily="18" charset="0"/>
            </a:rPr>
            <a:t>Secondary market: </a:t>
          </a:r>
        </a:p>
        <a:p>
          <a:r>
            <a:rPr lang="en-US" sz="2000" b="0" i="1" dirty="0" smtClean="0">
              <a:latin typeface="Times New Roman" pitchFamily="18" charset="0"/>
              <a:cs typeface="Times New Roman" pitchFamily="18" charset="0"/>
            </a:rPr>
            <a:t>It is market where previously issued credit instruments are bought and sold</a:t>
          </a:r>
          <a:r>
            <a:rPr lang="en-US" sz="1600" b="0" i="1" dirty="0" smtClean="0">
              <a:latin typeface="Times New Roman" pitchFamily="18" charset="0"/>
              <a:cs typeface="Times New Roman" pitchFamily="18" charset="0"/>
            </a:rPr>
            <a:t>.</a:t>
          </a:r>
          <a:endParaRPr lang="en-US" sz="1600" b="0" i="1" dirty="0">
            <a:latin typeface="Times New Roman" pitchFamily="18" charset="0"/>
            <a:cs typeface="Times New Roman" pitchFamily="18" charset="0"/>
          </a:endParaRPr>
        </a:p>
      </dgm:t>
    </dgm:pt>
    <dgm:pt modelId="{ECF04EB2-FF1C-4C53-BDE9-6B3AA61A0528}" type="parTrans" cxnId="{449BAC3D-F2F9-4F51-B895-9D605EC5735D}">
      <dgm:prSet/>
      <dgm:spPr/>
      <dgm:t>
        <a:bodyPr/>
        <a:lstStyle/>
        <a:p>
          <a:endParaRPr lang="en-US"/>
        </a:p>
      </dgm:t>
    </dgm:pt>
    <dgm:pt modelId="{8F44F164-7F2D-447C-9912-21B9275F3516}" type="sibTrans" cxnId="{449BAC3D-F2F9-4F51-B895-9D605EC5735D}">
      <dgm:prSet/>
      <dgm:spPr/>
      <dgm:t>
        <a:bodyPr/>
        <a:lstStyle/>
        <a:p>
          <a:endParaRPr lang="en-US"/>
        </a:p>
      </dgm:t>
    </dgm:pt>
    <dgm:pt modelId="{84997812-FD1D-47E7-8548-EA4F1A7C9A22}">
      <dgm:prSet custT="1">
        <dgm:style>
          <a:lnRef idx="1">
            <a:schemeClr val="accent3"/>
          </a:lnRef>
          <a:fillRef idx="2">
            <a:schemeClr val="accent3"/>
          </a:fillRef>
          <a:effectRef idx="1">
            <a:schemeClr val="accent3"/>
          </a:effectRef>
          <a:fontRef idx="minor">
            <a:schemeClr val="dk1"/>
          </a:fontRef>
        </dgm:style>
      </dgm:prSet>
      <dgm:spPr/>
      <dgm:t>
        <a:bodyPr/>
        <a:lstStyle/>
        <a:p>
          <a:r>
            <a:rPr lang="en-US" sz="2400" b="1" dirty="0" smtClean="0">
              <a:latin typeface="Times New Roman" pitchFamily="18" charset="0"/>
              <a:cs typeface="Times New Roman" pitchFamily="18" charset="0"/>
            </a:rPr>
            <a:t>Financial markets</a:t>
          </a:r>
          <a:endParaRPr lang="en-US" sz="2400" b="1" dirty="0">
            <a:latin typeface="Times New Roman" pitchFamily="18" charset="0"/>
            <a:cs typeface="Times New Roman" pitchFamily="18" charset="0"/>
          </a:endParaRPr>
        </a:p>
      </dgm:t>
    </dgm:pt>
    <dgm:pt modelId="{5CE82371-2790-4B58-B7C7-46C13DF2EE56}" type="parTrans" cxnId="{732C501D-49E3-4CF9-B47B-07B526DF6900}">
      <dgm:prSet/>
      <dgm:spPr/>
      <dgm:t>
        <a:bodyPr/>
        <a:lstStyle/>
        <a:p>
          <a:endParaRPr lang="en-US"/>
        </a:p>
      </dgm:t>
    </dgm:pt>
    <dgm:pt modelId="{C8DD4A6A-7128-4AEF-BAEE-2AECF01FD78A}" type="sibTrans" cxnId="{732C501D-49E3-4CF9-B47B-07B526DF6900}">
      <dgm:prSet/>
      <dgm:spPr/>
      <dgm:t>
        <a:bodyPr/>
        <a:lstStyle/>
        <a:p>
          <a:endParaRPr lang="en-US"/>
        </a:p>
      </dgm:t>
    </dgm:pt>
    <dgm:pt modelId="{466FFA8B-6FE4-4109-AF62-3F7CBB1362A0}">
      <dgm:prSet>
        <dgm:style>
          <a:lnRef idx="1">
            <a:schemeClr val="accent2"/>
          </a:lnRef>
          <a:fillRef idx="2">
            <a:schemeClr val="accent2"/>
          </a:fillRef>
          <a:effectRef idx="1">
            <a:schemeClr val="accent2"/>
          </a:effectRef>
          <a:fontRef idx="minor">
            <a:schemeClr val="dk1"/>
          </a:fontRef>
        </dgm:style>
      </dgm:prSet>
      <dgm:spPr/>
      <dgm:t>
        <a:bodyPr/>
        <a:lstStyle/>
        <a:p>
          <a:r>
            <a:rPr lang="en-US" i="1" dirty="0" smtClean="0">
              <a:latin typeface="Times New Roman" pitchFamily="18" charset="0"/>
              <a:cs typeface="Times New Roman" pitchFamily="18" charset="0"/>
            </a:rPr>
            <a:t>Primary  market: </a:t>
          </a:r>
        </a:p>
        <a:p>
          <a:r>
            <a:rPr lang="en-US" i="1" dirty="0" smtClean="0">
              <a:latin typeface="Times New Roman" pitchFamily="18" charset="0"/>
              <a:cs typeface="Times New Roman" pitchFamily="18" charset="0"/>
            </a:rPr>
            <a:t>It is a market where newly issued credit instruments are sold and  purchased  </a:t>
          </a:r>
          <a:endParaRPr lang="en-US" i="1" dirty="0">
            <a:latin typeface="Times New Roman" pitchFamily="18" charset="0"/>
            <a:cs typeface="Times New Roman" pitchFamily="18" charset="0"/>
          </a:endParaRPr>
        </a:p>
      </dgm:t>
    </dgm:pt>
    <dgm:pt modelId="{72EAC41F-C6B4-4606-9999-B8BF87CACE31}" type="parTrans" cxnId="{843266B9-F786-45EF-8EE8-DC6905218BC8}">
      <dgm:prSet/>
      <dgm:spPr/>
      <dgm:t>
        <a:bodyPr/>
        <a:lstStyle/>
        <a:p>
          <a:endParaRPr lang="en-US"/>
        </a:p>
      </dgm:t>
    </dgm:pt>
    <dgm:pt modelId="{7B0C401E-14B8-4B26-BD12-8D98FC7FE0BB}" type="sibTrans" cxnId="{843266B9-F786-45EF-8EE8-DC6905218BC8}">
      <dgm:prSet/>
      <dgm:spPr/>
      <dgm:t>
        <a:bodyPr/>
        <a:lstStyle/>
        <a:p>
          <a:endParaRPr lang="en-US"/>
        </a:p>
      </dgm:t>
    </dgm:pt>
    <dgm:pt modelId="{F1279D98-2396-486E-BA4F-E4F9775CC09F}" type="pres">
      <dgm:prSet presAssocID="{C1DDD3EA-6DFC-4859-BC49-A2A2355452C2}" presName="Name0" presStyleCnt="0">
        <dgm:presLayoutVars>
          <dgm:dir/>
          <dgm:resizeHandles val="exact"/>
        </dgm:presLayoutVars>
      </dgm:prSet>
      <dgm:spPr/>
      <dgm:t>
        <a:bodyPr/>
        <a:lstStyle/>
        <a:p>
          <a:endParaRPr lang="en-US"/>
        </a:p>
      </dgm:t>
    </dgm:pt>
    <dgm:pt modelId="{DD8DB10E-7CE1-4F44-AAAB-2CC4B8723E43}" type="pres">
      <dgm:prSet presAssocID="{84997812-FD1D-47E7-8548-EA4F1A7C9A22}" presName="node" presStyleLbl="node1" presStyleIdx="0" presStyleCnt="3" custScaleX="101237" custScaleY="88063" custRadScaleRad="84183" custRadScaleInc="-3838">
        <dgm:presLayoutVars>
          <dgm:bulletEnabled val="1"/>
        </dgm:presLayoutVars>
      </dgm:prSet>
      <dgm:spPr/>
      <dgm:t>
        <a:bodyPr/>
        <a:lstStyle/>
        <a:p>
          <a:endParaRPr lang="en-US"/>
        </a:p>
      </dgm:t>
    </dgm:pt>
    <dgm:pt modelId="{F6DFD298-9587-44E7-8BF1-52551A84BDDC}" type="pres">
      <dgm:prSet presAssocID="{C8DD4A6A-7128-4AEF-BAEE-2AECF01FD78A}" presName="sibTrans" presStyleLbl="sibTrans2D1" presStyleIdx="0" presStyleCnt="3"/>
      <dgm:spPr/>
      <dgm:t>
        <a:bodyPr/>
        <a:lstStyle/>
        <a:p>
          <a:endParaRPr lang="en-US"/>
        </a:p>
      </dgm:t>
    </dgm:pt>
    <dgm:pt modelId="{DD2037DC-4CD1-49C4-A7C3-44C91EE9B668}" type="pres">
      <dgm:prSet presAssocID="{C8DD4A6A-7128-4AEF-BAEE-2AECF01FD78A}" presName="connectorText" presStyleLbl="sibTrans2D1" presStyleIdx="0" presStyleCnt="3"/>
      <dgm:spPr/>
      <dgm:t>
        <a:bodyPr/>
        <a:lstStyle/>
        <a:p>
          <a:endParaRPr lang="en-US"/>
        </a:p>
      </dgm:t>
    </dgm:pt>
    <dgm:pt modelId="{F2482C37-2781-4008-8F7F-5ECEB442A09F}" type="pres">
      <dgm:prSet presAssocID="{560B9A00-DAAF-4AB6-A19E-7AECBAAC792E}" presName="node" presStyleLbl="node1" presStyleIdx="1" presStyleCnt="3" custScaleY="136208">
        <dgm:presLayoutVars>
          <dgm:bulletEnabled val="1"/>
        </dgm:presLayoutVars>
      </dgm:prSet>
      <dgm:spPr/>
      <dgm:t>
        <a:bodyPr/>
        <a:lstStyle/>
        <a:p>
          <a:endParaRPr lang="en-US"/>
        </a:p>
      </dgm:t>
    </dgm:pt>
    <dgm:pt modelId="{658354CE-3994-43CE-A99E-A9732093BDF8}" type="pres">
      <dgm:prSet presAssocID="{8F44F164-7F2D-447C-9912-21B9275F3516}" presName="sibTrans" presStyleLbl="sibTrans2D1" presStyleIdx="1" presStyleCnt="3"/>
      <dgm:spPr/>
      <dgm:t>
        <a:bodyPr/>
        <a:lstStyle/>
        <a:p>
          <a:endParaRPr lang="en-US"/>
        </a:p>
      </dgm:t>
    </dgm:pt>
    <dgm:pt modelId="{F31781D1-792A-4D01-A413-F014D0466CBB}" type="pres">
      <dgm:prSet presAssocID="{8F44F164-7F2D-447C-9912-21B9275F3516}" presName="connectorText" presStyleLbl="sibTrans2D1" presStyleIdx="1" presStyleCnt="3"/>
      <dgm:spPr/>
      <dgm:t>
        <a:bodyPr/>
        <a:lstStyle/>
        <a:p>
          <a:endParaRPr lang="en-US"/>
        </a:p>
      </dgm:t>
    </dgm:pt>
    <dgm:pt modelId="{6346BCFE-66EE-4DE8-BC42-5304ACE75CC1}" type="pres">
      <dgm:prSet presAssocID="{466FFA8B-6FE4-4109-AF62-3F7CBB1362A0}" presName="node" presStyleLbl="node1" presStyleIdx="2" presStyleCnt="3" custScaleX="137301" custScaleY="148021">
        <dgm:presLayoutVars>
          <dgm:bulletEnabled val="1"/>
        </dgm:presLayoutVars>
      </dgm:prSet>
      <dgm:spPr/>
      <dgm:t>
        <a:bodyPr/>
        <a:lstStyle/>
        <a:p>
          <a:endParaRPr lang="en-US"/>
        </a:p>
      </dgm:t>
    </dgm:pt>
    <dgm:pt modelId="{E66D8E09-B6BF-4551-812F-5EA6C67D4F72}" type="pres">
      <dgm:prSet presAssocID="{7B0C401E-14B8-4B26-BD12-8D98FC7FE0BB}" presName="sibTrans" presStyleLbl="sibTrans2D1" presStyleIdx="2" presStyleCnt="3"/>
      <dgm:spPr/>
      <dgm:t>
        <a:bodyPr/>
        <a:lstStyle/>
        <a:p>
          <a:endParaRPr lang="en-US"/>
        </a:p>
      </dgm:t>
    </dgm:pt>
    <dgm:pt modelId="{03DC9563-404B-4EBE-83D5-A4ACBAAF6C39}" type="pres">
      <dgm:prSet presAssocID="{7B0C401E-14B8-4B26-BD12-8D98FC7FE0BB}" presName="connectorText" presStyleLbl="sibTrans2D1" presStyleIdx="2" presStyleCnt="3"/>
      <dgm:spPr/>
      <dgm:t>
        <a:bodyPr/>
        <a:lstStyle/>
        <a:p>
          <a:endParaRPr lang="en-US"/>
        </a:p>
      </dgm:t>
    </dgm:pt>
  </dgm:ptLst>
  <dgm:cxnLst>
    <dgm:cxn modelId="{AFDE4BE9-F168-4985-BAF4-F186BB68FCF1}" type="presOf" srcId="{C8DD4A6A-7128-4AEF-BAEE-2AECF01FD78A}" destId="{DD2037DC-4CD1-49C4-A7C3-44C91EE9B668}" srcOrd="1" destOrd="0" presId="urn:microsoft.com/office/officeart/2005/8/layout/cycle7"/>
    <dgm:cxn modelId="{D7642150-B9CD-4F60-B80F-149F44106B47}" type="presOf" srcId="{84997812-FD1D-47E7-8548-EA4F1A7C9A22}" destId="{DD8DB10E-7CE1-4F44-AAAB-2CC4B8723E43}" srcOrd="0" destOrd="0" presId="urn:microsoft.com/office/officeart/2005/8/layout/cycle7"/>
    <dgm:cxn modelId="{449BAC3D-F2F9-4F51-B895-9D605EC5735D}" srcId="{C1DDD3EA-6DFC-4859-BC49-A2A2355452C2}" destId="{560B9A00-DAAF-4AB6-A19E-7AECBAAC792E}" srcOrd="1" destOrd="0" parTransId="{ECF04EB2-FF1C-4C53-BDE9-6B3AA61A0528}" sibTransId="{8F44F164-7F2D-447C-9912-21B9275F3516}"/>
    <dgm:cxn modelId="{D75CD243-4F4F-44D4-8B46-3FADADCD6685}" type="presOf" srcId="{C8DD4A6A-7128-4AEF-BAEE-2AECF01FD78A}" destId="{F6DFD298-9587-44E7-8BF1-52551A84BDDC}" srcOrd="0" destOrd="0" presId="urn:microsoft.com/office/officeart/2005/8/layout/cycle7"/>
    <dgm:cxn modelId="{A975F341-7A7A-4DA1-B1E4-FD7B7F6C0528}" type="presOf" srcId="{560B9A00-DAAF-4AB6-A19E-7AECBAAC792E}" destId="{F2482C37-2781-4008-8F7F-5ECEB442A09F}" srcOrd="0" destOrd="0" presId="urn:microsoft.com/office/officeart/2005/8/layout/cycle7"/>
    <dgm:cxn modelId="{D9AC4CB3-9F82-47D7-89D3-B9555987A643}" type="presOf" srcId="{8F44F164-7F2D-447C-9912-21B9275F3516}" destId="{F31781D1-792A-4D01-A413-F014D0466CBB}" srcOrd="1" destOrd="0" presId="urn:microsoft.com/office/officeart/2005/8/layout/cycle7"/>
    <dgm:cxn modelId="{8C1C48D2-9A60-4583-A48E-18F60B66A762}" type="presOf" srcId="{466FFA8B-6FE4-4109-AF62-3F7CBB1362A0}" destId="{6346BCFE-66EE-4DE8-BC42-5304ACE75CC1}" srcOrd="0" destOrd="0" presId="urn:microsoft.com/office/officeart/2005/8/layout/cycle7"/>
    <dgm:cxn modelId="{E43DB892-E293-4983-A19C-CC6632A3E434}" type="presOf" srcId="{8F44F164-7F2D-447C-9912-21B9275F3516}" destId="{658354CE-3994-43CE-A99E-A9732093BDF8}" srcOrd="0" destOrd="0" presId="urn:microsoft.com/office/officeart/2005/8/layout/cycle7"/>
    <dgm:cxn modelId="{843266B9-F786-45EF-8EE8-DC6905218BC8}" srcId="{C1DDD3EA-6DFC-4859-BC49-A2A2355452C2}" destId="{466FFA8B-6FE4-4109-AF62-3F7CBB1362A0}" srcOrd="2" destOrd="0" parTransId="{72EAC41F-C6B4-4606-9999-B8BF87CACE31}" sibTransId="{7B0C401E-14B8-4B26-BD12-8D98FC7FE0BB}"/>
    <dgm:cxn modelId="{84E1E5FD-7126-41BF-8990-863D62607087}" type="presOf" srcId="{7B0C401E-14B8-4B26-BD12-8D98FC7FE0BB}" destId="{03DC9563-404B-4EBE-83D5-A4ACBAAF6C39}" srcOrd="1" destOrd="0" presId="urn:microsoft.com/office/officeart/2005/8/layout/cycle7"/>
    <dgm:cxn modelId="{732C501D-49E3-4CF9-B47B-07B526DF6900}" srcId="{C1DDD3EA-6DFC-4859-BC49-A2A2355452C2}" destId="{84997812-FD1D-47E7-8548-EA4F1A7C9A22}" srcOrd="0" destOrd="0" parTransId="{5CE82371-2790-4B58-B7C7-46C13DF2EE56}" sibTransId="{C8DD4A6A-7128-4AEF-BAEE-2AECF01FD78A}"/>
    <dgm:cxn modelId="{789F1DD1-AB32-4D50-AEF2-8F3C6A946473}" type="presOf" srcId="{7B0C401E-14B8-4B26-BD12-8D98FC7FE0BB}" destId="{E66D8E09-B6BF-4551-812F-5EA6C67D4F72}" srcOrd="0" destOrd="0" presId="urn:microsoft.com/office/officeart/2005/8/layout/cycle7"/>
    <dgm:cxn modelId="{D1E04A07-68B8-4812-A35D-A26D30B08EBE}" type="presOf" srcId="{C1DDD3EA-6DFC-4859-BC49-A2A2355452C2}" destId="{F1279D98-2396-486E-BA4F-E4F9775CC09F}" srcOrd="0" destOrd="0" presId="urn:microsoft.com/office/officeart/2005/8/layout/cycle7"/>
    <dgm:cxn modelId="{EECE9392-FEB9-412A-8EA0-EAF2A7A55839}" type="presParOf" srcId="{F1279D98-2396-486E-BA4F-E4F9775CC09F}" destId="{DD8DB10E-7CE1-4F44-AAAB-2CC4B8723E43}" srcOrd="0" destOrd="0" presId="urn:microsoft.com/office/officeart/2005/8/layout/cycle7"/>
    <dgm:cxn modelId="{4DDE62AA-B237-4FE6-9B37-04021E549697}" type="presParOf" srcId="{F1279D98-2396-486E-BA4F-E4F9775CC09F}" destId="{F6DFD298-9587-44E7-8BF1-52551A84BDDC}" srcOrd="1" destOrd="0" presId="urn:microsoft.com/office/officeart/2005/8/layout/cycle7"/>
    <dgm:cxn modelId="{86916DBA-495B-4C2A-9D64-70FBED9768C9}" type="presParOf" srcId="{F6DFD298-9587-44E7-8BF1-52551A84BDDC}" destId="{DD2037DC-4CD1-49C4-A7C3-44C91EE9B668}" srcOrd="0" destOrd="0" presId="urn:microsoft.com/office/officeart/2005/8/layout/cycle7"/>
    <dgm:cxn modelId="{5ED7FF6E-5629-402D-9475-62ECC8BBA64B}" type="presParOf" srcId="{F1279D98-2396-486E-BA4F-E4F9775CC09F}" destId="{F2482C37-2781-4008-8F7F-5ECEB442A09F}" srcOrd="2" destOrd="0" presId="urn:microsoft.com/office/officeart/2005/8/layout/cycle7"/>
    <dgm:cxn modelId="{D077D50B-176D-43CD-AB2F-247975F2428E}" type="presParOf" srcId="{F1279D98-2396-486E-BA4F-E4F9775CC09F}" destId="{658354CE-3994-43CE-A99E-A9732093BDF8}" srcOrd="3" destOrd="0" presId="urn:microsoft.com/office/officeart/2005/8/layout/cycle7"/>
    <dgm:cxn modelId="{45B9B4FB-91DD-4D5A-8FA0-86933908F8D9}" type="presParOf" srcId="{658354CE-3994-43CE-A99E-A9732093BDF8}" destId="{F31781D1-792A-4D01-A413-F014D0466CBB}" srcOrd="0" destOrd="0" presId="urn:microsoft.com/office/officeart/2005/8/layout/cycle7"/>
    <dgm:cxn modelId="{8AE26977-E22F-480A-9161-9C75D48783BE}" type="presParOf" srcId="{F1279D98-2396-486E-BA4F-E4F9775CC09F}" destId="{6346BCFE-66EE-4DE8-BC42-5304ACE75CC1}" srcOrd="4" destOrd="0" presId="urn:microsoft.com/office/officeart/2005/8/layout/cycle7"/>
    <dgm:cxn modelId="{DFE1A002-2559-49F4-A2B1-060D061A47DB}" type="presParOf" srcId="{F1279D98-2396-486E-BA4F-E4F9775CC09F}" destId="{E66D8E09-B6BF-4551-812F-5EA6C67D4F72}" srcOrd="5" destOrd="0" presId="urn:microsoft.com/office/officeart/2005/8/layout/cycle7"/>
    <dgm:cxn modelId="{224F3734-51BE-41D4-82FE-F210C44F89A3}" type="presParOf" srcId="{E66D8E09-B6BF-4551-812F-5EA6C67D4F72}" destId="{03DC9563-404B-4EBE-83D5-A4ACBAAF6C39}" srcOrd="0" destOrd="0" presId="urn:microsoft.com/office/officeart/2005/8/layout/cycle7"/>
  </dgm:cxnLst>
  <dgm:bg/>
  <dgm:whole/>
</dgm:dataModel>
</file>

<file path=ppt/diagrams/data4.xml><?xml version="1.0" encoding="utf-8"?>
<dgm:dataModel xmlns:dgm="http://schemas.openxmlformats.org/drawingml/2006/diagram" xmlns:a="http://schemas.openxmlformats.org/drawingml/2006/main">
  <dgm:ptLst>
    <dgm:pt modelId="{C1DDD3EA-6DFC-4859-BC49-A2A2355452C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60B9A00-DAAF-4AB6-A19E-7AECBAAC792E}">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600" b="1" dirty="0" smtClean="0">
              <a:latin typeface="Times New Roman" pitchFamily="18" charset="0"/>
              <a:cs typeface="Times New Roman" pitchFamily="18" charset="0"/>
            </a:rPr>
            <a:t>Unorganized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The unorganized market is largely made of indigenous bankers and money lender.</a:t>
          </a:r>
          <a:endParaRPr lang="en-US" sz="1600" dirty="0">
            <a:latin typeface="Times New Roman" pitchFamily="18" charset="0"/>
            <a:cs typeface="Times New Roman" pitchFamily="18" charset="0"/>
          </a:endParaRPr>
        </a:p>
      </dgm:t>
    </dgm:pt>
    <dgm:pt modelId="{ECF04EB2-FF1C-4C53-BDE9-6B3AA61A0528}" type="parTrans" cxnId="{449BAC3D-F2F9-4F51-B895-9D605EC5735D}">
      <dgm:prSet/>
      <dgm:spPr/>
      <dgm:t>
        <a:bodyPr/>
        <a:lstStyle/>
        <a:p>
          <a:endParaRPr lang="en-US"/>
        </a:p>
      </dgm:t>
    </dgm:pt>
    <dgm:pt modelId="{8F44F164-7F2D-447C-9912-21B9275F3516}" type="sibTrans" cxnId="{449BAC3D-F2F9-4F51-B895-9D605EC5735D}">
      <dgm:prSet/>
      <dgm:spPr/>
      <dgm:t>
        <a:bodyPr/>
        <a:lstStyle/>
        <a:p>
          <a:endParaRPr lang="en-US"/>
        </a:p>
      </dgm:t>
    </dgm:pt>
    <dgm:pt modelId="{84997812-FD1D-47E7-8548-EA4F1A7C9A22}">
      <dgm:prSet custT="1">
        <dgm:style>
          <a:lnRef idx="1">
            <a:schemeClr val="accent3"/>
          </a:lnRef>
          <a:fillRef idx="2">
            <a:schemeClr val="accent3"/>
          </a:fillRef>
          <a:effectRef idx="1">
            <a:schemeClr val="accent3"/>
          </a:effectRef>
          <a:fontRef idx="minor">
            <a:schemeClr val="dk1"/>
          </a:fontRef>
        </dgm:style>
      </dgm:prSet>
      <dgm:spPr/>
      <dgm:t>
        <a:bodyPr/>
        <a:lstStyle/>
        <a:p>
          <a:r>
            <a:rPr lang="en-US" sz="2400" dirty="0" smtClean="0">
              <a:latin typeface="Times New Roman" pitchFamily="18" charset="0"/>
              <a:cs typeface="Times New Roman" pitchFamily="18" charset="0"/>
            </a:rPr>
            <a:t>Financial markets</a:t>
          </a:r>
          <a:endParaRPr lang="en-US" sz="2400" dirty="0">
            <a:latin typeface="Times New Roman" pitchFamily="18" charset="0"/>
            <a:cs typeface="Times New Roman" pitchFamily="18" charset="0"/>
          </a:endParaRPr>
        </a:p>
      </dgm:t>
    </dgm:pt>
    <dgm:pt modelId="{5CE82371-2790-4B58-B7C7-46C13DF2EE56}" type="parTrans" cxnId="{732C501D-49E3-4CF9-B47B-07B526DF6900}">
      <dgm:prSet/>
      <dgm:spPr/>
      <dgm:t>
        <a:bodyPr/>
        <a:lstStyle/>
        <a:p>
          <a:endParaRPr lang="en-US"/>
        </a:p>
      </dgm:t>
    </dgm:pt>
    <dgm:pt modelId="{C8DD4A6A-7128-4AEF-BAEE-2AECF01FD78A}" type="sibTrans" cxnId="{732C501D-49E3-4CF9-B47B-07B526DF6900}">
      <dgm:prSet/>
      <dgm:spPr/>
      <dgm:t>
        <a:bodyPr/>
        <a:lstStyle/>
        <a:p>
          <a:endParaRPr lang="en-US"/>
        </a:p>
      </dgm:t>
    </dgm:pt>
    <dgm:pt modelId="{466FFA8B-6FE4-4109-AF62-3F7CBB1362A0}">
      <dgm:prSet custT="1">
        <dgm:style>
          <a:lnRef idx="1">
            <a:schemeClr val="accent2"/>
          </a:lnRef>
          <a:fillRef idx="2">
            <a:schemeClr val="accent2"/>
          </a:fillRef>
          <a:effectRef idx="1">
            <a:schemeClr val="accent2"/>
          </a:effectRef>
          <a:fontRef idx="minor">
            <a:schemeClr val="dk1"/>
          </a:fontRef>
        </dgm:style>
      </dgm:prSet>
      <dgm:spPr/>
      <dgm:t>
        <a:bodyPr/>
        <a:lstStyle/>
        <a:p>
          <a:r>
            <a:rPr lang="en-US" sz="1600" b="1" dirty="0" smtClean="0">
              <a:latin typeface="Times New Roman" pitchFamily="18" charset="0"/>
              <a:cs typeface="Times New Roman" pitchFamily="18" charset="0"/>
            </a:rPr>
            <a:t>Organized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The organized market comprises of RBI, Commercial Banks, Non-Bank Financial intermediaries (NBFI), like LIC,GIC, UTI etc.  </a:t>
          </a:r>
          <a:endParaRPr lang="en-US" sz="1600" dirty="0">
            <a:latin typeface="Times New Roman" pitchFamily="18" charset="0"/>
            <a:cs typeface="Times New Roman" pitchFamily="18" charset="0"/>
          </a:endParaRPr>
        </a:p>
      </dgm:t>
    </dgm:pt>
    <dgm:pt modelId="{72EAC41F-C6B4-4606-9999-B8BF87CACE31}" type="parTrans" cxnId="{843266B9-F786-45EF-8EE8-DC6905218BC8}">
      <dgm:prSet/>
      <dgm:spPr/>
      <dgm:t>
        <a:bodyPr/>
        <a:lstStyle/>
        <a:p>
          <a:endParaRPr lang="en-US"/>
        </a:p>
      </dgm:t>
    </dgm:pt>
    <dgm:pt modelId="{7B0C401E-14B8-4B26-BD12-8D98FC7FE0BB}" type="sibTrans" cxnId="{843266B9-F786-45EF-8EE8-DC6905218BC8}">
      <dgm:prSet/>
      <dgm:spPr/>
      <dgm:t>
        <a:bodyPr/>
        <a:lstStyle/>
        <a:p>
          <a:endParaRPr lang="en-US"/>
        </a:p>
      </dgm:t>
    </dgm:pt>
    <dgm:pt modelId="{F1279D98-2396-486E-BA4F-E4F9775CC09F}" type="pres">
      <dgm:prSet presAssocID="{C1DDD3EA-6DFC-4859-BC49-A2A2355452C2}" presName="Name0" presStyleCnt="0">
        <dgm:presLayoutVars>
          <dgm:dir/>
          <dgm:resizeHandles val="exact"/>
        </dgm:presLayoutVars>
      </dgm:prSet>
      <dgm:spPr/>
      <dgm:t>
        <a:bodyPr/>
        <a:lstStyle/>
        <a:p>
          <a:endParaRPr lang="en-US"/>
        </a:p>
      </dgm:t>
    </dgm:pt>
    <dgm:pt modelId="{DD8DB10E-7CE1-4F44-AAAB-2CC4B8723E43}" type="pres">
      <dgm:prSet presAssocID="{84997812-FD1D-47E7-8548-EA4F1A7C9A22}" presName="node" presStyleLbl="node1" presStyleIdx="0" presStyleCnt="3" custScaleX="101237" custScaleY="88063" custRadScaleRad="104941" custRadScaleInc="1049">
        <dgm:presLayoutVars>
          <dgm:bulletEnabled val="1"/>
        </dgm:presLayoutVars>
      </dgm:prSet>
      <dgm:spPr/>
      <dgm:t>
        <a:bodyPr/>
        <a:lstStyle/>
        <a:p>
          <a:endParaRPr lang="en-US"/>
        </a:p>
      </dgm:t>
    </dgm:pt>
    <dgm:pt modelId="{F6DFD298-9587-44E7-8BF1-52551A84BDDC}" type="pres">
      <dgm:prSet presAssocID="{C8DD4A6A-7128-4AEF-BAEE-2AECF01FD78A}" presName="sibTrans" presStyleLbl="sibTrans2D1" presStyleIdx="0" presStyleCnt="3"/>
      <dgm:spPr/>
      <dgm:t>
        <a:bodyPr/>
        <a:lstStyle/>
        <a:p>
          <a:endParaRPr lang="en-US"/>
        </a:p>
      </dgm:t>
    </dgm:pt>
    <dgm:pt modelId="{DD2037DC-4CD1-49C4-A7C3-44C91EE9B668}" type="pres">
      <dgm:prSet presAssocID="{C8DD4A6A-7128-4AEF-BAEE-2AECF01FD78A}" presName="connectorText" presStyleLbl="sibTrans2D1" presStyleIdx="0" presStyleCnt="3"/>
      <dgm:spPr/>
      <dgm:t>
        <a:bodyPr/>
        <a:lstStyle/>
        <a:p>
          <a:endParaRPr lang="en-US"/>
        </a:p>
      </dgm:t>
    </dgm:pt>
    <dgm:pt modelId="{F2482C37-2781-4008-8F7F-5ECEB442A09F}" type="pres">
      <dgm:prSet presAssocID="{560B9A00-DAAF-4AB6-A19E-7AECBAAC792E}" presName="node" presStyleLbl="node1" presStyleIdx="1" presStyleCnt="3" custScaleX="107114" custScaleY="156822" custRadScaleRad="94472" custRadScaleInc="-11370">
        <dgm:presLayoutVars>
          <dgm:bulletEnabled val="1"/>
        </dgm:presLayoutVars>
      </dgm:prSet>
      <dgm:spPr/>
      <dgm:t>
        <a:bodyPr/>
        <a:lstStyle/>
        <a:p>
          <a:endParaRPr lang="en-US"/>
        </a:p>
      </dgm:t>
    </dgm:pt>
    <dgm:pt modelId="{658354CE-3994-43CE-A99E-A9732093BDF8}" type="pres">
      <dgm:prSet presAssocID="{8F44F164-7F2D-447C-9912-21B9275F3516}" presName="sibTrans" presStyleLbl="sibTrans2D1" presStyleIdx="1" presStyleCnt="3"/>
      <dgm:spPr/>
      <dgm:t>
        <a:bodyPr/>
        <a:lstStyle/>
        <a:p>
          <a:endParaRPr lang="en-US"/>
        </a:p>
      </dgm:t>
    </dgm:pt>
    <dgm:pt modelId="{F31781D1-792A-4D01-A413-F014D0466CBB}" type="pres">
      <dgm:prSet presAssocID="{8F44F164-7F2D-447C-9912-21B9275F3516}" presName="connectorText" presStyleLbl="sibTrans2D1" presStyleIdx="1" presStyleCnt="3"/>
      <dgm:spPr/>
      <dgm:t>
        <a:bodyPr/>
        <a:lstStyle/>
        <a:p>
          <a:endParaRPr lang="en-US"/>
        </a:p>
      </dgm:t>
    </dgm:pt>
    <dgm:pt modelId="{6346BCFE-66EE-4DE8-BC42-5304ACE75CC1}" type="pres">
      <dgm:prSet presAssocID="{466FFA8B-6FE4-4109-AF62-3F7CBB1362A0}" presName="node" presStyleLbl="node1" presStyleIdx="2" presStyleCnt="3" custScaleX="99737" custScaleY="148021" custRadScaleRad="92056" custRadScaleInc="12892">
        <dgm:presLayoutVars>
          <dgm:bulletEnabled val="1"/>
        </dgm:presLayoutVars>
      </dgm:prSet>
      <dgm:spPr/>
      <dgm:t>
        <a:bodyPr/>
        <a:lstStyle/>
        <a:p>
          <a:endParaRPr lang="en-US"/>
        </a:p>
      </dgm:t>
    </dgm:pt>
    <dgm:pt modelId="{E66D8E09-B6BF-4551-812F-5EA6C67D4F72}" type="pres">
      <dgm:prSet presAssocID="{7B0C401E-14B8-4B26-BD12-8D98FC7FE0BB}" presName="sibTrans" presStyleLbl="sibTrans2D1" presStyleIdx="2" presStyleCnt="3"/>
      <dgm:spPr/>
      <dgm:t>
        <a:bodyPr/>
        <a:lstStyle/>
        <a:p>
          <a:endParaRPr lang="en-US"/>
        </a:p>
      </dgm:t>
    </dgm:pt>
    <dgm:pt modelId="{03DC9563-404B-4EBE-83D5-A4ACBAAF6C39}" type="pres">
      <dgm:prSet presAssocID="{7B0C401E-14B8-4B26-BD12-8D98FC7FE0BB}" presName="connectorText" presStyleLbl="sibTrans2D1" presStyleIdx="2" presStyleCnt="3"/>
      <dgm:spPr/>
      <dgm:t>
        <a:bodyPr/>
        <a:lstStyle/>
        <a:p>
          <a:endParaRPr lang="en-US"/>
        </a:p>
      </dgm:t>
    </dgm:pt>
  </dgm:ptLst>
  <dgm:cxnLst>
    <dgm:cxn modelId="{98671021-FD58-4710-A571-20749DF0C519}" type="presOf" srcId="{560B9A00-DAAF-4AB6-A19E-7AECBAAC792E}" destId="{F2482C37-2781-4008-8F7F-5ECEB442A09F}" srcOrd="0" destOrd="0" presId="urn:microsoft.com/office/officeart/2005/8/layout/cycle7"/>
    <dgm:cxn modelId="{246D6FE3-EE27-45EF-95A8-B9EBF056D839}" type="presOf" srcId="{8F44F164-7F2D-447C-9912-21B9275F3516}" destId="{F31781D1-792A-4D01-A413-F014D0466CBB}" srcOrd="1" destOrd="0" presId="urn:microsoft.com/office/officeart/2005/8/layout/cycle7"/>
    <dgm:cxn modelId="{56BA2B17-1AFB-4DAB-928C-8F50BFBF317D}" type="presOf" srcId="{7B0C401E-14B8-4B26-BD12-8D98FC7FE0BB}" destId="{E66D8E09-B6BF-4551-812F-5EA6C67D4F72}" srcOrd="0" destOrd="0" presId="urn:microsoft.com/office/officeart/2005/8/layout/cycle7"/>
    <dgm:cxn modelId="{26EE0710-E2F6-422E-9CC1-EAC13E494863}" type="presOf" srcId="{8F44F164-7F2D-447C-9912-21B9275F3516}" destId="{658354CE-3994-43CE-A99E-A9732093BDF8}" srcOrd="0" destOrd="0" presId="urn:microsoft.com/office/officeart/2005/8/layout/cycle7"/>
    <dgm:cxn modelId="{949AB9C0-F4C8-4A94-8A94-0B7CBC33E7CA}" type="presOf" srcId="{7B0C401E-14B8-4B26-BD12-8D98FC7FE0BB}" destId="{03DC9563-404B-4EBE-83D5-A4ACBAAF6C39}" srcOrd="1" destOrd="0" presId="urn:microsoft.com/office/officeart/2005/8/layout/cycle7"/>
    <dgm:cxn modelId="{C7AED307-9B58-4365-BB9B-13FB842600A6}" type="presOf" srcId="{C1DDD3EA-6DFC-4859-BC49-A2A2355452C2}" destId="{F1279D98-2396-486E-BA4F-E4F9775CC09F}" srcOrd="0" destOrd="0" presId="urn:microsoft.com/office/officeart/2005/8/layout/cycle7"/>
    <dgm:cxn modelId="{449BAC3D-F2F9-4F51-B895-9D605EC5735D}" srcId="{C1DDD3EA-6DFC-4859-BC49-A2A2355452C2}" destId="{560B9A00-DAAF-4AB6-A19E-7AECBAAC792E}" srcOrd="1" destOrd="0" parTransId="{ECF04EB2-FF1C-4C53-BDE9-6B3AA61A0528}" sibTransId="{8F44F164-7F2D-447C-9912-21B9275F3516}"/>
    <dgm:cxn modelId="{058C26A2-38F9-4340-98BD-623816E17A77}" type="presOf" srcId="{C8DD4A6A-7128-4AEF-BAEE-2AECF01FD78A}" destId="{DD2037DC-4CD1-49C4-A7C3-44C91EE9B668}" srcOrd="1" destOrd="0" presId="urn:microsoft.com/office/officeart/2005/8/layout/cycle7"/>
    <dgm:cxn modelId="{8AE4CC9E-F04D-4722-8C7D-35AD05A6A71E}" type="presOf" srcId="{466FFA8B-6FE4-4109-AF62-3F7CBB1362A0}" destId="{6346BCFE-66EE-4DE8-BC42-5304ACE75CC1}" srcOrd="0" destOrd="0" presId="urn:microsoft.com/office/officeart/2005/8/layout/cycle7"/>
    <dgm:cxn modelId="{6AA0E1F0-C264-4FD0-AD3C-9260C791AC06}" type="presOf" srcId="{84997812-FD1D-47E7-8548-EA4F1A7C9A22}" destId="{DD8DB10E-7CE1-4F44-AAAB-2CC4B8723E43}" srcOrd="0" destOrd="0" presId="urn:microsoft.com/office/officeart/2005/8/layout/cycle7"/>
    <dgm:cxn modelId="{2A1F8BD5-B58F-4F70-B17F-A5700F573790}" type="presOf" srcId="{C8DD4A6A-7128-4AEF-BAEE-2AECF01FD78A}" destId="{F6DFD298-9587-44E7-8BF1-52551A84BDDC}" srcOrd="0" destOrd="0" presId="urn:microsoft.com/office/officeart/2005/8/layout/cycle7"/>
    <dgm:cxn modelId="{843266B9-F786-45EF-8EE8-DC6905218BC8}" srcId="{C1DDD3EA-6DFC-4859-BC49-A2A2355452C2}" destId="{466FFA8B-6FE4-4109-AF62-3F7CBB1362A0}" srcOrd="2" destOrd="0" parTransId="{72EAC41F-C6B4-4606-9999-B8BF87CACE31}" sibTransId="{7B0C401E-14B8-4B26-BD12-8D98FC7FE0BB}"/>
    <dgm:cxn modelId="{732C501D-49E3-4CF9-B47B-07B526DF6900}" srcId="{C1DDD3EA-6DFC-4859-BC49-A2A2355452C2}" destId="{84997812-FD1D-47E7-8548-EA4F1A7C9A22}" srcOrd="0" destOrd="0" parTransId="{5CE82371-2790-4B58-B7C7-46C13DF2EE56}" sibTransId="{C8DD4A6A-7128-4AEF-BAEE-2AECF01FD78A}"/>
    <dgm:cxn modelId="{3A2213EE-B8B9-49EB-B51A-BB766CF72442}" type="presParOf" srcId="{F1279D98-2396-486E-BA4F-E4F9775CC09F}" destId="{DD8DB10E-7CE1-4F44-AAAB-2CC4B8723E43}" srcOrd="0" destOrd="0" presId="urn:microsoft.com/office/officeart/2005/8/layout/cycle7"/>
    <dgm:cxn modelId="{40B907F2-F852-4468-B54B-A54948CF9BC7}" type="presParOf" srcId="{F1279D98-2396-486E-BA4F-E4F9775CC09F}" destId="{F6DFD298-9587-44E7-8BF1-52551A84BDDC}" srcOrd="1" destOrd="0" presId="urn:microsoft.com/office/officeart/2005/8/layout/cycle7"/>
    <dgm:cxn modelId="{AAF79484-A491-43F0-ADE6-4054D758E1A7}" type="presParOf" srcId="{F6DFD298-9587-44E7-8BF1-52551A84BDDC}" destId="{DD2037DC-4CD1-49C4-A7C3-44C91EE9B668}" srcOrd="0" destOrd="0" presId="urn:microsoft.com/office/officeart/2005/8/layout/cycle7"/>
    <dgm:cxn modelId="{57200B31-46E8-49C8-AC98-59694D85F7D3}" type="presParOf" srcId="{F1279D98-2396-486E-BA4F-E4F9775CC09F}" destId="{F2482C37-2781-4008-8F7F-5ECEB442A09F}" srcOrd="2" destOrd="0" presId="urn:microsoft.com/office/officeart/2005/8/layout/cycle7"/>
    <dgm:cxn modelId="{6D69DB3B-1644-471E-B950-5C8C4F0D34AD}" type="presParOf" srcId="{F1279D98-2396-486E-BA4F-E4F9775CC09F}" destId="{658354CE-3994-43CE-A99E-A9732093BDF8}" srcOrd="3" destOrd="0" presId="urn:microsoft.com/office/officeart/2005/8/layout/cycle7"/>
    <dgm:cxn modelId="{A970BF9A-115F-494A-A25C-C4363E2A5E57}" type="presParOf" srcId="{658354CE-3994-43CE-A99E-A9732093BDF8}" destId="{F31781D1-792A-4D01-A413-F014D0466CBB}" srcOrd="0" destOrd="0" presId="urn:microsoft.com/office/officeart/2005/8/layout/cycle7"/>
    <dgm:cxn modelId="{C8F48312-AB49-4C77-8AE3-6F38807DDA44}" type="presParOf" srcId="{F1279D98-2396-486E-BA4F-E4F9775CC09F}" destId="{6346BCFE-66EE-4DE8-BC42-5304ACE75CC1}" srcOrd="4" destOrd="0" presId="urn:microsoft.com/office/officeart/2005/8/layout/cycle7"/>
    <dgm:cxn modelId="{D2BF89D0-E02B-48D7-A2E7-68EECC5D28FD}" type="presParOf" srcId="{F1279D98-2396-486E-BA4F-E4F9775CC09F}" destId="{E66D8E09-B6BF-4551-812F-5EA6C67D4F72}" srcOrd="5" destOrd="0" presId="urn:microsoft.com/office/officeart/2005/8/layout/cycle7"/>
    <dgm:cxn modelId="{500C4081-66F4-4A73-9462-0A69BCE5BD41}" type="presParOf" srcId="{E66D8E09-B6BF-4551-812F-5EA6C67D4F72}" destId="{03DC9563-404B-4EBE-83D5-A4ACBAAF6C39}" srcOrd="0" destOrd="0" presId="urn:microsoft.com/office/officeart/2005/8/layout/cycle7"/>
  </dgm:cxnLst>
  <dgm:bg/>
  <dgm:whole/>
</dgm:dataModel>
</file>

<file path=ppt/diagrams/data5.xml><?xml version="1.0" encoding="utf-8"?>
<dgm:dataModel xmlns:dgm="http://schemas.openxmlformats.org/drawingml/2006/diagram" xmlns:a="http://schemas.openxmlformats.org/drawingml/2006/main">
  <dgm:ptLst>
    <dgm:pt modelId="{AF79F9F0-9D72-4727-A80C-03AC3C07D680}"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DB825965-3837-4BB6-92B4-ECC2269E2B85}">
      <dgm:prSet phldrT="[Text]" custT="1">
        <dgm:style>
          <a:lnRef idx="3">
            <a:schemeClr val="lt1"/>
          </a:lnRef>
          <a:fillRef idx="1">
            <a:schemeClr val="accent3"/>
          </a:fillRef>
          <a:effectRef idx="1">
            <a:schemeClr val="accent3"/>
          </a:effectRef>
          <a:fontRef idx="minor">
            <a:schemeClr val="lt1"/>
          </a:fontRef>
        </dgm:style>
      </dgm:prSet>
      <dgm:spPr/>
      <dgm:t>
        <a:bodyPr/>
        <a:lstStyle/>
        <a:p>
          <a:r>
            <a:rPr lang="en-US" sz="1600" b="1" dirty="0" smtClean="0">
              <a:solidFill>
                <a:schemeClr val="tx1"/>
              </a:solidFill>
              <a:latin typeface="Times New Roman" pitchFamily="18" charset="0"/>
              <a:cs typeface="Times New Roman" pitchFamily="18" charset="0"/>
            </a:rPr>
            <a:t>Constituents of money market </a:t>
          </a:r>
          <a:endParaRPr lang="en-US" sz="1600" b="1" dirty="0">
            <a:solidFill>
              <a:schemeClr val="tx1"/>
            </a:solidFill>
            <a:latin typeface="Times New Roman" pitchFamily="18" charset="0"/>
            <a:cs typeface="Times New Roman" pitchFamily="18" charset="0"/>
          </a:endParaRPr>
        </a:p>
      </dgm:t>
    </dgm:pt>
    <dgm:pt modelId="{1850B201-7117-4503-B722-A5BC65EE079F}" type="parTrans" cxnId="{89840CFA-9BD6-4AD7-A0C6-0C80938D9D56}">
      <dgm:prSet/>
      <dgm:spPr/>
      <dgm:t>
        <a:bodyPr/>
        <a:lstStyle/>
        <a:p>
          <a:endParaRPr lang="en-US"/>
        </a:p>
      </dgm:t>
    </dgm:pt>
    <dgm:pt modelId="{1ED918E4-6FF3-4F84-AC6D-F8B8F1222F74}" type="sibTrans" cxnId="{89840CFA-9BD6-4AD7-A0C6-0C80938D9D56}">
      <dgm:prSet/>
      <dgm:spPr/>
      <dgm:t>
        <a:bodyPr/>
        <a:lstStyle/>
        <a:p>
          <a:endParaRPr lang="en-US"/>
        </a:p>
      </dgm:t>
    </dgm:pt>
    <dgm:pt modelId="{6D5FF081-BC12-4F56-9D27-9F94BEDF849A}">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400" b="1" dirty="0" smtClean="0">
              <a:latin typeface="Times New Roman" pitchFamily="18" charset="0"/>
              <a:cs typeface="Times New Roman" pitchFamily="18" charset="0"/>
            </a:rPr>
            <a:t>Collateral Loan market</a:t>
          </a:r>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collateral loan market involves lending and borrowing transactions that are secured by collateral securities like bonds and securities. </a:t>
          </a:r>
          <a:endParaRPr lang="en-US" sz="1400" dirty="0">
            <a:latin typeface="Times New Roman" pitchFamily="18" charset="0"/>
            <a:cs typeface="Times New Roman" pitchFamily="18" charset="0"/>
          </a:endParaRPr>
        </a:p>
      </dgm:t>
    </dgm:pt>
    <dgm:pt modelId="{9B8B868C-E041-41BC-94BC-E79FF0435EF6}" type="parTrans" cxnId="{74161FD9-21D2-4A58-9A79-CEFDB946BA0B}">
      <dgm:prSet/>
      <dgm:spPr/>
      <dgm:t>
        <a:bodyPr/>
        <a:lstStyle/>
        <a:p>
          <a:endParaRPr lang="en-US"/>
        </a:p>
      </dgm:t>
    </dgm:pt>
    <dgm:pt modelId="{64995D01-1071-4361-9077-9BEC5488E68E}" type="sibTrans" cxnId="{74161FD9-21D2-4A58-9A79-CEFDB946BA0B}">
      <dgm:prSet/>
      <dgm:spPr/>
      <dgm:t>
        <a:bodyPr/>
        <a:lstStyle/>
        <a:p>
          <a:endParaRPr lang="en-US"/>
        </a:p>
      </dgm:t>
    </dgm:pt>
    <dgm:pt modelId="{F1CA2F34-EF46-499F-B100-73F8B548DEE8}">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600" b="1" dirty="0" smtClean="0">
              <a:latin typeface="Times New Roman" pitchFamily="18" charset="0"/>
              <a:cs typeface="Times New Roman" pitchFamily="18" charset="0"/>
            </a:rPr>
            <a:t>Bill market or discount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It is  that segment of money market which deals with sale and purchase of short term commercial papers or bills.</a:t>
          </a:r>
          <a:endParaRPr lang="en-US" sz="1600" dirty="0">
            <a:latin typeface="Times New Roman" pitchFamily="18" charset="0"/>
            <a:cs typeface="Times New Roman" pitchFamily="18" charset="0"/>
          </a:endParaRPr>
        </a:p>
      </dgm:t>
    </dgm:pt>
    <dgm:pt modelId="{CB7978BF-4B09-491E-810B-38977B5D7C75}" type="parTrans" cxnId="{3E80F84F-E09D-476B-80D8-D68D5E5D703A}">
      <dgm:prSet/>
      <dgm:spPr/>
      <dgm:t>
        <a:bodyPr/>
        <a:lstStyle/>
        <a:p>
          <a:endParaRPr lang="en-US"/>
        </a:p>
      </dgm:t>
    </dgm:pt>
    <dgm:pt modelId="{1E3020F2-BC96-48CF-A214-63482F407497}" type="sibTrans" cxnId="{3E80F84F-E09D-476B-80D8-D68D5E5D703A}">
      <dgm:prSet/>
      <dgm:spPr/>
      <dgm:t>
        <a:bodyPr/>
        <a:lstStyle/>
        <a:p>
          <a:endParaRPr lang="en-US"/>
        </a:p>
      </dgm:t>
    </dgm:pt>
    <dgm:pt modelId="{9DD40516-C731-45FA-A558-A0B140473C2C}">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600" b="1" dirty="0" smtClean="0">
              <a:latin typeface="Times New Roman" pitchFamily="18" charset="0"/>
              <a:cs typeface="Times New Roman" pitchFamily="18" charset="0"/>
            </a:rPr>
            <a:t>Acceptance market:</a:t>
          </a:r>
        </a:p>
        <a:p>
          <a:r>
            <a:rPr lang="en-US" sz="1600" b="1"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It deals with the acceptance of the bankers. The acceptances are generally used in both domestic and foreign trade transactions. </a:t>
          </a:r>
          <a:endParaRPr lang="en-US" sz="1600" dirty="0">
            <a:latin typeface="Times New Roman" pitchFamily="18" charset="0"/>
            <a:cs typeface="Times New Roman" pitchFamily="18" charset="0"/>
          </a:endParaRPr>
        </a:p>
      </dgm:t>
    </dgm:pt>
    <dgm:pt modelId="{D4CC795E-3939-4267-8429-15E5F82F36B1}" type="parTrans" cxnId="{6F4D2544-C0D5-4F90-9340-BDF0AF38147F}">
      <dgm:prSet/>
      <dgm:spPr/>
      <dgm:t>
        <a:bodyPr/>
        <a:lstStyle/>
        <a:p>
          <a:endParaRPr lang="en-US"/>
        </a:p>
      </dgm:t>
    </dgm:pt>
    <dgm:pt modelId="{13E13D01-84E6-4E5B-8197-1BD4B138D0DE}" type="sibTrans" cxnId="{6F4D2544-C0D5-4F90-9340-BDF0AF38147F}">
      <dgm:prSet/>
      <dgm:spPr/>
      <dgm:t>
        <a:bodyPr/>
        <a:lstStyle/>
        <a:p>
          <a:endParaRPr lang="en-US"/>
        </a:p>
      </dgm:t>
    </dgm:pt>
    <dgm:pt modelId="{D00D21C1-F58F-4645-9C07-017DA6F70550}">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600" b="1" dirty="0" smtClean="0">
              <a:latin typeface="Times New Roman" pitchFamily="18" charset="0"/>
              <a:cs typeface="Times New Roman" pitchFamily="18" charset="0"/>
            </a:rPr>
            <a:t>Call money market</a:t>
          </a: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it is a segment within the money market which deals with  very short period loans called as the call loans. The duration of such loan is for a maximum period of seven days.</a:t>
          </a:r>
          <a:endParaRPr lang="en-US" sz="1600" dirty="0">
            <a:latin typeface="Times New Roman" pitchFamily="18" charset="0"/>
            <a:cs typeface="Times New Roman" pitchFamily="18" charset="0"/>
          </a:endParaRPr>
        </a:p>
      </dgm:t>
    </dgm:pt>
    <dgm:pt modelId="{FF345BE0-6545-4E6F-963C-BD337723F17A}" type="parTrans" cxnId="{197995A5-AC9D-4AF7-AA8F-645223F90C2B}">
      <dgm:prSet/>
      <dgm:spPr/>
      <dgm:t>
        <a:bodyPr/>
        <a:lstStyle/>
        <a:p>
          <a:endParaRPr lang="en-US"/>
        </a:p>
      </dgm:t>
    </dgm:pt>
    <dgm:pt modelId="{38BF9390-1553-4FA0-AEB3-24BFB9F75692}" type="sibTrans" cxnId="{197995A5-AC9D-4AF7-AA8F-645223F90C2B}">
      <dgm:prSet/>
      <dgm:spPr/>
      <dgm:t>
        <a:bodyPr/>
        <a:lstStyle/>
        <a:p>
          <a:endParaRPr lang="en-US"/>
        </a:p>
      </dgm:t>
    </dgm:pt>
    <dgm:pt modelId="{E22699E3-9E84-4255-B815-205D62D7ACEE}" type="pres">
      <dgm:prSet presAssocID="{AF79F9F0-9D72-4727-A80C-03AC3C07D680}" presName="Name0" presStyleCnt="0">
        <dgm:presLayoutVars>
          <dgm:dir/>
          <dgm:resizeHandles val="exact"/>
        </dgm:presLayoutVars>
      </dgm:prSet>
      <dgm:spPr/>
      <dgm:t>
        <a:bodyPr/>
        <a:lstStyle/>
        <a:p>
          <a:endParaRPr lang="en-US"/>
        </a:p>
      </dgm:t>
    </dgm:pt>
    <dgm:pt modelId="{56883496-828B-4A75-B1A2-10B3A8825679}" type="pres">
      <dgm:prSet presAssocID="{AF79F9F0-9D72-4727-A80C-03AC3C07D680}" presName="cycle" presStyleCnt="0"/>
      <dgm:spPr/>
    </dgm:pt>
    <dgm:pt modelId="{65FF0847-2EA0-434A-A65F-30C784AADB0C}" type="pres">
      <dgm:prSet presAssocID="{DB825965-3837-4BB6-92B4-ECC2269E2B85}" presName="nodeFirstNode" presStyleLbl="node1" presStyleIdx="0" presStyleCnt="5" custScaleY="60730">
        <dgm:presLayoutVars>
          <dgm:bulletEnabled val="1"/>
        </dgm:presLayoutVars>
      </dgm:prSet>
      <dgm:spPr/>
      <dgm:t>
        <a:bodyPr/>
        <a:lstStyle/>
        <a:p>
          <a:endParaRPr lang="en-US"/>
        </a:p>
      </dgm:t>
    </dgm:pt>
    <dgm:pt modelId="{5FEA2A89-284B-495E-8C3D-1287E46E7C58}" type="pres">
      <dgm:prSet presAssocID="{1ED918E4-6FF3-4F84-AC6D-F8B8F1222F74}" presName="sibTransFirstNode" presStyleLbl="bgShp" presStyleIdx="0" presStyleCnt="1"/>
      <dgm:spPr/>
      <dgm:t>
        <a:bodyPr/>
        <a:lstStyle/>
        <a:p>
          <a:endParaRPr lang="en-US"/>
        </a:p>
      </dgm:t>
    </dgm:pt>
    <dgm:pt modelId="{A7605D2A-2806-4235-AEC4-5158E23D8339}" type="pres">
      <dgm:prSet presAssocID="{6D5FF081-BC12-4F56-9D27-9F94BEDF849A}" presName="nodeFollowingNodes" presStyleLbl="node1" presStyleIdx="1" presStyleCnt="5">
        <dgm:presLayoutVars>
          <dgm:bulletEnabled val="1"/>
        </dgm:presLayoutVars>
      </dgm:prSet>
      <dgm:spPr/>
      <dgm:t>
        <a:bodyPr/>
        <a:lstStyle/>
        <a:p>
          <a:endParaRPr lang="en-US"/>
        </a:p>
      </dgm:t>
    </dgm:pt>
    <dgm:pt modelId="{452F8E23-4E07-4ED3-9241-D13F190F1196}" type="pres">
      <dgm:prSet presAssocID="{F1CA2F34-EF46-499F-B100-73F8B548DEE8}" presName="nodeFollowingNodes" presStyleLbl="node1" presStyleIdx="2" presStyleCnt="5" custScaleX="104930">
        <dgm:presLayoutVars>
          <dgm:bulletEnabled val="1"/>
        </dgm:presLayoutVars>
      </dgm:prSet>
      <dgm:spPr/>
      <dgm:t>
        <a:bodyPr/>
        <a:lstStyle/>
        <a:p>
          <a:endParaRPr lang="en-US"/>
        </a:p>
      </dgm:t>
    </dgm:pt>
    <dgm:pt modelId="{DF66BA87-68DE-4790-988A-76CBB7D1C1C5}" type="pres">
      <dgm:prSet presAssocID="{9DD40516-C731-45FA-A558-A0B140473C2C}" presName="nodeFollowingNodes" presStyleLbl="node1" presStyleIdx="3" presStyleCnt="5">
        <dgm:presLayoutVars>
          <dgm:bulletEnabled val="1"/>
        </dgm:presLayoutVars>
      </dgm:prSet>
      <dgm:spPr/>
      <dgm:t>
        <a:bodyPr/>
        <a:lstStyle/>
        <a:p>
          <a:endParaRPr lang="en-US"/>
        </a:p>
      </dgm:t>
    </dgm:pt>
    <dgm:pt modelId="{F328E819-9016-4824-A7AE-EC87F9BB559F}" type="pres">
      <dgm:prSet presAssocID="{D00D21C1-F58F-4645-9C07-017DA6F70550}" presName="nodeFollowingNodes" presStyleLbl="node1" presStyleIdx="4" presStyleCnt="5" custScaleY="176435">
        <dgm:presLayoutVars>
          <dgm:bulletEnabled val="1"/>
        </dgm:presLayoutVars>
      </dgm:prSet>
      <dgm:spPr/>
      <dgm:t>
        <a:bodyPr/>
        <a:lstStyle/>
        <a:p>
          <a:endParaRPr lang="en-US"/>
        </a:p>
      </dgm:t>
    </dgm:pt>
  </dgm:ptLst>
  <dgm:cxnLst>
    <dgm:cxn modelId="{340F7233-2F20-4D54-8A89-82794C4FE690}" type="presOf" srcId="{1ED918E4-6FF3-4F84-AC6D-F8B8F1222F74}" destId="{5FEA2A89-284B-495E-8C3D-1287E46E7C58}" srcOrd="0" destOrd="0" presId="urn:microsoft.com/office/officeart/2005/8/layout/cycle3"/>
    <dgm:cxn modelId="{76909BCF-EF85-4DB4-A4D0-7FA88F0BE7CD}" type="presOf" srcId="{AF79F9F0-9D72-4727-A80C-03AC3C07D680}" destId="{E22699E3-9E84-4255-B815-205D62D7ACEE}" srcOrd="0" destOrd="0" presId="urn:microsoft.com/office/officeart/2005/8/layout/cycle3"/>
    <dgm:cxn modelId="{6F4D2544-C0D5-4F90-9340-BDF0AF38147F}" srcId="{AF79F9F0-9D72-4727-A80C-03AC3C07D680}" destId="{9DD40516-C731-45FA-A558-A0B140473C2C}" srcOrd="3" destOrd="0" parTransId="{D4CC795E-3939-4267-8429-15E5F82F36B1}" sibTransId="{13E13D01-84E6-4E5B-8197-1BD4B138D0DE}"/>
    <dgm:cxn modelId="{74161FD9-21D2-4A58-9A79-CEFDB946BA0B}" srcId="{AF79F9F0-9D72-4727-A80C-03AC3C07D680}" destId="{6D5FF081-BC12-4F56-9D27-9F94BEDF849A}" srcOrd="1" destOrd="0" parTransId="{9B8B868C-E041-41BC-94BC-E79FF0435EF6}" sibTransId="{64995D01-1071-4361-9077-9BEC5488E68E}"/>
    <dgm:cxn modelId="{4EC944BD-CA9F-4F29-A5CF-AE1D6BE2AFFE}" type="presOf" srcId="{9DD40516-C731-45FA-A558-A0B140473C2C}" destId="{DF66BA87-68DE-4790-988A-76CBB7D1C1C5}" srcOrd="0" destOrd="0" presId="urn:microsoft.com/office/officeart/2005/8/layout/cycle3"/>
    <dgm:cxn modelId="{197995A5-AC9D-4AF7-AA8F-645223F90C2B}" srcId="{AF79F9F0-9D72-4727-A80C-03AC3C07D680}" destId="{D00D21C1-F58F-4645-9C07-017DA6F70550}" srcOrd="4" destOrd="0" parTransId="{FF345BE0-6545-4E6F-963C-BD337723F17A}" sibTransId="{38BF9390-1553-4FA0-AEB3-24BFB9F75692}"/>
    <dgm:cxn modelId="{735D39C5-3103-4F2F-A4BB-E26B130E7F44}" type="presOf" srcId="{D00D21C1-F58F-4645-9C07-017DA6F70550}" destId="{F328E819-9016-4824-A7AE-EC87F9BB559F}" srcOrd="0" destOrd="0" presId="urn:microsoft.com/office/officeart/2005/8/layout/cycle3"/>
    <dgm:cxn modelId="{42182165-D1BC-4DC3-A271-FE9ED5DA76B2}" type="presOf" srcId="{DB825965-3837-4BB6-92B4-ECC2269E2B85}" destId="{65FF0847-2EA0-434A-A65F-30C784AADB0C}" srcOrd="0" destOrd="0" presId="urn:microsoft.com/office/officeart/2005/8/layout/cycle3"/>
    <dgm:cxn modelId="{3E80F84F-E09D-476B-80D8-D68D5E5D703A}" srcId="{AF79F9F0-9D72-4727-A80C-03AC3C07D680}" destId="{F1CA2F34-EF46-499F-B100-73F8B548DEE8}" srcOrd="2" destOrd="0" parTransId="{CB7978BF-4B09-491E-810B-38977B5D7C75}" sibTransId="{1E3020F2-BC96-48CF-A214-63482F407497}"/>
    <dgm:cxn modelId="{1383776A-0C91-40BD-8B09-A1658782D30E}" type="presOf" srcId="{F1CA2F34-EF46-499F-B100-73F8B548DEE8}" destId="{452F8E23-4E07-4ED3-9241-D13F190F1196}" srcOrd="0" destOrd="0" presId="urn:microsoft.com/office/officeart/2005/8/layout/cycle3"/>
    <dgm:cxn modelId="{2DD53A48-E2FC-4CE0-834D-1B36373D179A}" type="presOf" srcId="{6D5FF081-BC12-4F56-9D27-9F94BEDF849A}" destId="{A7605D2A-2806-4235-AEC4-5158E23D8339}" srcOrd="0" destOrd="0" presId="urn:microsoft.com/office/officeart/2005/8/layout/cycle3"/>
    <dgm:cxn modelId="{89840CFA-9BD6-4AD7-A0C6-0C80938D9D56}" srcId="{AF79F9F0-9D72-4727-A80C-03AC3C07D680}" destId="{DB825965-3837-4BB6-92B4-ECC2269E2B85}" srcOrd="0" destOrd="0" parTransId="{1850B201-7117-4503-B722-A5BC65EE079F}" sibTransId="{1ED918E4-6FF3-4F84-AC6D-F8B8F1222F74}"/>
    <dgm:cxn modelId="{92C99A78-FFE0-47EB-9695-F81DC4B356F0}" type="presParOf" srcId="{E22699E3-9E84-4255-B815-205D62D7ACEE}" destId="{56883496-828B-4A75-B1A2-10B3A8825679}" srcOrd="0" destOrd="0" presId="urn:microsoft.com/office/officeart/2005/8/layout/cycle3"/>
    <dgm:cxn modelId="{6C076A90-9EEC-45C8-9581-35C173F4EE29}" type="presParOf" srcId="{56883496-828B-4A75-B1A2-10B3A8825679}" destId="{65FF0847-2EA0-434A-A65F-30C784AADB0C}" srcOrd="0" destOrd="0" presId="urn:microsoft.com/office/officeart/2005/8/layout/cycle3"/>
    <dgm:cxn modelId="{A64BE7B9-90A6-4C11-8F37-0CD140FDCC2D}" type="presParOf" srcId="{56883496-828B-4A75-B1A2-10B3A8825679}" destId="{5FEA2A89-284B-495E-8C3D-1287E46E7C58}" srcOrd="1" destOrd="0" presId="urn:microsoft.com/office/officeart/2005/8/layout/cycle3"/>
    <dgm:cxn modelId="{D2DC2117-EEB6-46D9-83E5-BE5DFBC9C0C9}" type="presParOf" srcId="{56883496-828B-4A75-B1A2-10B3A8825679}" destId="{A7605D2A-2806-4235-AEC4-5158E23D8339}" srcOrd="2" destOrd="0" presId="urn:microsoft.com/office/officeart/2005/8/layout/cycle3"/>
    <dgm:cxn modelId="{A0E7AE74-9A1F-49ED-85D2-F95FD7A2730F}" type="presParOf" srcId="{56883496-828B-4A75-B1A2-10B3A8825679}" destId="{452F8E23-4E07-4ED3-9241-D13F190F1196}" srcOrd="3" destOrd="0" presId="urn:microsoft.com/office/officeart/2005/8/layout/cycle3"/>
    <dgm:cxn modelId="{B48AB360-B363-4507-AB8D-7940CC994986}" type="presParOf" srcId="{56883496-828B-4A75-B1A2-10B3A8825679}" destId="{DF66BA87-68DE-4790-988A-76CBB7D1C1C5}" srcOrd="4" destOrd="0" presId="urn:microsoft.com/office/officeart/2005/8/layout/cycle3"/>
    <dgm:cxn modelId="{E10BDD57-D9B1-4B88-8362-F95FB1DA80B2}" type="presParOf" srcId="{56883496-828B-4A75-B1A2-10B3A8825679}" destId="{F328E819-9016-4824-A7AE-EC87F9BB559F}" srcOrd="5" destOrd="0" presId="urn:microsoft.com/office/officeart/2005/8/layout/cycle3"/>
  </dgm:cxnLst>
  <dgm:bg/>
  <dgm:whole/>
</dgm:dataModel>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8B7D2B-E003-46FF-8CA4-2EAC416682FA}" type="datetimeFigureOut">
              <a:rPr lang="en-US" smtClean="0"/>
              <a:pPr/>
              <a:t>5/15/2025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CEAAB6-F445-416E-806C-7334D5FD81A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7CEAAB6-F445-416E-806C-7334D5FD81A6}"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3F2714-472F-4C45-A900-1BC23017D1D2}"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F2714-472F-4C45-A900-1BC23017D1D2}"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F2714-472F-4C45-A900-1BC23017D1D2}"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F2714-472F-4C45-A900-1BC23017D1D2}"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3F2714-472F-4C45-A900-1BC23017D1D2}"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3F2714-472F-4C45-A900-1BC23017D1D2}" type="datetimeFigureOut">
              <a:rPr lang="en-US" smtClean="0"/>
              <a:pPr/>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3F2714-472F-4C45-A900-1BC23017D1D2}" type="datetimeFigureOut">
              <a:rPr lang="en-US" smtClean="0"/>
              <a:pPr/>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3F2714-472F-4C45-A900-1BC23017D1D2}" type="datetimeFigureOut">
              <a:rPr lang="en-US" smtClean="0"/>
              <a:pPr/>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F2714-472F-4C45-A900-1BC23017D1D2}" type="datetimeFigureOut">
              <a:rPr lang="en-US" smtClean="0"/>
              <a:pPr/>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3F2714-472F-4C45-A900-1BC23017D1D2}" type="datetimeFigureOut">
              <a:rPr lang="en-US" smtClean="0"/>
              <a:pPr/>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3F2714-472F-4C45-A900-1BC23017D1D2}" type="datetimeFigureOut">
              <a:rPr lang="en-US" smtClean="0"/>
              <a:pPr/>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6C649-51B6-4EB0-9008-B93EF3519E6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3F2714-472F-4C45-A900-1BC23017D1D2}" type="datetimeFigureOut">
              <a:rPr lang="en-US" smtClean="0"/>
              <a:pPr/>
              <a:t>5/15/2025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D6C649-51B6-4EB0-9008-B93EF3519E6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285776"/>
            <a:ext cx="7772400" cy="1143008"/>
          </a:xfrm>
        </p:spPr>
        <p:txBody>
          <a:bodyPr>
            <a:normAutofit/>
          </a:bodyPr>
          <a:lstStyle/>
          <a:p>
            <a:r>
              <a:rPr lang="en-US" sz="3200" b="1" dirty="0" smtClean="0">
                <a:latin typeface="Times New Roman" pitchFamily="18" charset="0"/>
                <a:cs typeface="Times New Roman" pitchFamily="18" charset="0"/>
              </a:rPr>
              <a:t>Financial System</a:t>
            </a:r>
            <a:endParaRPr lang="en-US" sz="3200" b="1" dirty="0">
              <a:latin typeface="Times New Roman" pitchFamily="18" charset="0"/>
              <a:cs typeface="Times New Roman" pitchFamily="18" charset="0"/>
            </a:endParaRPr>
          </a:p>
        </p:txBody>
      </p:sp>
      <p:sp>
        <p:nvSpPr>
          <p:cNvPr id="3" name="Subtitle 2"/>
          <p:cNvSpPr>
            <a:spLocks noGrp="1"/>
          </p:cNvSpPr>
          <p:nvPr>
            <p:ph type="subTitle" idx="1"/>
          </p:nvPr>
        </p:nvSpPr>
        <p:spPr>
          <a:xfrm>
            <a:off x="428596" y="642918"/>
            <a:ext cx="8215370" cy="5000660"/>
          </a:xfrm>
        </p:spPr>
        <p:txBody>
          <a:bodyPr>
            <a:normAutofit fontScale="77500" lnSpcReduction="20000"/>
          </a:bodyPr>
          <a:lstStyle/>
          <a:p>
            <a:r>
              <a:rPr lang="en-US" b="1" dirty="0" smtClean="0">
                <a:solidFill>
                  <a:schemeClr val="tx1"/>
                </a:solidFill>
                <a:latin typeface="Times New Roman" pitchFamily="18" charset="0"/>
                <a:cs typeface="Times New Roman" pitchFamily="18" charset="0"/>
              </a:rPr>
              <a:t>Basic concept</a:t>
            </a:r>
            <a:r>
              <a:rPr lang="en-US" dirty="0" smtClean="0">
                <a:solidFill>
                  <a:schemeClr val="tx1"/>
                </a:solidFill>
                <a:latin typeface="Times New Roman" pitchFamily="18" charset="0"/>
                <a:cs typeface="Times New Roman" pitchFamily="18" charset="0"/>
              </a:rPr>
              <a:t>:</a:t>
            </a:r>
          </a:p>
          <a:p>
            <a:r>
              <a:rPr lang="en-US" b="1" dirty="0" smtClean="0">
                <a:solidFill>
                  <a:schemeClr val="tx1"/>
                </a:solidFill>
                <a:latin typeface="Times New Roman" pitchFamily="18" charset="0"/>
                <a:cs typeface="Times New Roman" pitchFamily="18" charset="0"/>
              </a:rPr>
              <a:t>Finance:</a:t>
            </a:r>
            <a:r>
              <a:rPr lang="en-US" dirty="0" smtClean="0">
                <a:solidFill>
                  <a:schemeClr val="tx1"/>
                </a:solidFill>
                <a:latin typeface="Times New Roman" pitchFamily="18" charset="0"/>
                <a:cs typeface="Times New Roman" pitchFamily="18" charset="0"/>
              </a:rPr>
              <a:t> Finance involves the study of how individuals, organizations and government manage their funds, make investment decisions, raise capital  and allocate resources efficiently</a:t>
            </a:r>
          </a:p>
          <a:p>
            <a:endParaRPr lang="en-US" dirty="0" smtClean="0">
              <a:solidFill>
                <a:schemeClr val="tx1"/>
              </a:solidFill>
              <a:latin typeface="Times New Roman" pitchFamily="18" charset="0"/>
              <a:cs typeface="Times New Roman" pitchFamily="18" charset="0"/>
            </a:endParaRPr>
          </a:p>
          <a:p>
            <a:r>
              <a:rPr lang="en-US" b="1" dirty="0" smtClean="0">
                <a:solidFill>
                  <a:schemeClr val="tx1"/>
                </a:solidFill>
                <a:latin typeface="Times New Roman" pitchFamily="18" charset="0"/>
                <a:cs typeface="Times New Roman" pitchFamily="18" charset="0"/>
              </a:rPr>
              <a:t>Money</a:t>
            </a:r>
            <a:r>
              <a:rPr lang="en-US" dirty="0" smtClean="0">
                <a:solidFill>
                  <a:schemeClr val="tx1"/>
                </a:solidFill>
                <a:latin typeface="Times New Roman" pitchFamily="18" charset="0"/>
                <a:cs typeface="Times New Roman" pitchFamily="18" charset="0"/>
              </a:rPr>
              <a:t>: Money refers to anything that is generally acceptable as a medium of exchange and at the same time it acts as a standard of deferred payment and store of value.</a:t>
            </a:r>
          </a:p>
          <a:p>
            <a:r>
              <a:rPr lang="en-US" b="1" dirty="0" smtClean="0">
                <a:solidFill>
                  <a:schemeClr val="tx1"/>
                </a:solidFill>
                <a:latin typeface="Times New Roman" pitchFamily="18" charset="0"/>
                <a:cs typeface="Times New Roman" pitchFamily="18" charset="0"/>
              </a:rPr>
              <a:t>Credit</a:t>
            </a:r>
            <a:r>
              <a:rPr lang="en-US" dirty="0" smtClean="0">
                <a:solidFill>
                  <a:schemeClr val="tx1"/>
                </a:solidFill>
                <a:latin typeface="Times New Roman" pitchFamily="18" charset="0"/>
                <a:cs typeface="Times New Roman" pitchFamily="18" charset="0"/>
              </a:rPr>
              <a:t>: In broad sense, credit is the finance made available by one party compromising the lender, seller or shareholder to another party compromising borrower, buyer, corporate or non-corporate firms.</a:t>
            </a:r>
          </a:p>
          <a:p>
            <a:r>
              <a:rPr lang="en-US" dirty="0" smtClean="0">
                <a:solidFill>
                  <a:schemeClr val="tx1"/>
                </a:solidFill>
                <a:latin typeface="Times New Roman" pitchFamily="18" charset="0"/>
                <a:cs typeface="Times New Roman" pitchFamily="18" charset="0"/>
              </a:rPr>
              <a:t>In narrow sense credit refers to debt finance.</a:t>
            </a:r>
            <a:r>
              <a:rPr lang="en-US" dirty="0" smtClean="0"/>
              <a:t>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654032"/>
          </a:xfrm>
        </p:spPr>
        <p:txBody>
          <a:bodyPr>
            <a:normAutofit/>
          </a:bodyPr>
          <a:lstStyle/>
          <a:p>
            <a:r>
              <a:rPr lang="en-US" sz="3200" dirty="0" smtClean="0">
                <a:latin typeface="Times New Roman" pitchFamily="18" charset="0"/>
                <a:cs typeface="Times New Roman" pitchFamily="18" charset="0"/>
              </a:rPr>
              <a:t>Financial markets</a:t>
            </a:r>
            <a:endParaRPr lang="en-US"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85720" y="64291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57158" y="5786454"/>
            <a:ext cx="8572560" cy="923330"/>
          </a:xfrm>
          <a:prstGeom prst="rect">
            <a:avLst/>
          </a:prstGeom>
          <a:noFill/>
        </p:spPr>
        <p:txBody>
          <a:bodyPr wrap="square" rtlCol="0">
            <a:spAutoFit/>
          </a:bodyPr>
          <a:lstStyle/>
          <a:p>
            <a:r>
              <a:rPr lang="en-US" b="1" dirty="0" smtClean="0">
                <a:latin typeface="Times New Roman" pitchFamily="18" charset="0"/>
                <a:cs typeface="Times New Roman" pitchFamily="18" charset="0"/>
              </a:rPr>
              <a:t>Credit instruments</a:t>
            </a:r>
            <a:r>
              <a:rPr lang="en-US" dirty="0" smtClean="0"/>
              <a:t>: </a:t>
            </a:r>
          </a:p>
          <a:p>
            <a:r>
              <a:rPr lang="en-US" dirty="0" smtClean="0">
                <a:latin typeface="Times New Roman" pitchFamily="18" charset="0"/>
                <a:cs typeface="Times New Roman" pitchFamily="18" charset="0"/>
              </a:rPr>
              <a:t>These are such instruments which are related with the promise of future payment and receipts. Examples, </a:t>
            </a:r>
            <a:r>
              <a:rPr lang="en-US" dirty="0" err="1" smtClean="0">
                <a:latin typeface="Times New Roman" pitchFamily="18" charset="0"/>
                <a:cs typeface="Times New Roman" pitchFamily="18" charset="0"/>
              </a:rPr>
              <a:t>cheques</a:t>
            </a:r>
            <a:r>
              <a:rPr lang="en-US" dirty="0" smtClean="0">
                <a:latin typeface="Times New Roman" pitchFamily="18" charset="0"/>
                <a:cs typeface="Times New Roman" pitchFamily="18" charset="0"/>
              </a:rPr>
              <a:t>, bank draft, bill of exchange etc. </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nvGraphicFramePr>
        <p:xfrm>
          <a:off x="500034" y="428604"/>
          <a:ext cx="8229600"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2844" y="357166"/>
          <a:ext cx="8786874"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dirty="0" smtClean="0">
                <a:latin typeface="Times New Roman" pitchFamily="18" charset="0"/>
                <a:cs typeface="Times New Roman" pitchFamily="18" charset="0"/>
              </a:rPr>
              <a:t>Functions of money market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Facilitating trade and commerce:</a:t>
            </a:r>
          </a:p>
          <a:p>
            <a:pPr>
              <a:buFont typeface="Wingdings" pitchFamily="2" charset="2"/>
              <a:buChar char="Ø"/>
            </a:pPr>
            <a:r>
              <a:rPr lang="en-US" sz="2800" dirty="0" smtClean="0">
                <a:latin typeface="Times New Roman" pitchFamily="18" charset="0"/>
                <a:cs typeface="Times New Roman" pitchFamily="18" charset="0"/>
              </a:rPr>
              <a:t>Liquidity management</a:t>
            </a:r>
          </a:p>
          <a:p>
            <a:pPr>
              <a:buFont typeface="Wingdings" pitchFamily="2" charset="2"/>
              <a:buChar char="Ø"/>
            </a:pPr>
            <a:r>
              <a:rPr lang="en-US" sz="2800" dirty="0" smtClean="0">
                <a:latin typeface="Times New Roman" pitchFamily="18" charset="0"/>
                <a:cs typeface="Times New Roman" pitchFamily="18" charset="0"/>
              </a:rPr>
              <a:t>Short term financing</a:t>
            </a:r>
          </a:p>
          <a:p>
            <a:pPr>
              <a:buFont typeface="Wingdings" pitchFamily="2" charset="2"/>
              <a:buChar char="Ø"/>
            </a:pPr>
            <a:r>
              <a:rPr lang="en-US" sz="2800" dirty="0" smtClean="0">
                <a:latin typeface="Times New Roman" pitchFamily="18" charset="0"/>
                <a:cs typeface="Times New Roman" pitchFamily="18" charset="0"/>
              </a:rPr>
              <a:t>Monetary policy implementation</a:t>
            </a:r>
          </a:p>
          <a:p>
            <a:pPr>
              <a:buFont typeface="Wingdings" pitchFamily="2" charset="2"/>
              <a:buChar char="Ø"/>
            </a:pPr>
            <a:r>
              <a:rPr lang="en-US" sz="2800" dirty="0" smtClean="0">
                <a:latin typeface="Times New Roman" pitchFamily="18" charset="0"/>
                <a:cs typeface="Times New Roman" pitchFamily="18" charset="0"/>
              </a:rPr>
              <a:t>Risk mitigation</a:t>
            </a:r>
          </a:p>
          <a:p>
            <a:pPr>
              <a:buFont typeface="Wingdings" pitchFamily="2" charset="2"/>
              <a:buChar char="Ø"/>
            </a:pPr>
            <a:r>
              <a:rPr lang="en-US" sz="2800" dirty="0" smtClean="0">
                <a:latin typeface="Times New Roman" pitchFamily="18" charset="0"/>
                <a:cs typeface="Times New Roman" pitchFamily="18" charset="0"/>
              </a:rPr>
              <a:t>Support for government financing</a:t>
            </a:r>
          </a:p>
          <a:p>
            <a:pPr>
              <a:buFont typeface="Wingdings" pitchFamily="2" charset="2"/>
              <a:buChar char="Ø"/>
            </a:pPr>
            <a:r>
              <a:rPr lang="en-US" sz="2800" dirty="0" smtClean="0">
                <a:latin typeface="Times New Roman" pitchFamily="18" charset="0"/>
                <a:cs typeface="Times New Roman" pitchFamily="18" charset="0"/>
              </a:rPr>
              <a:t>Secondary market </a:t>
            </a:r>
            <a:r>
              <a:rPr lang="en-US" sz="2800" dirty="0" err="1" smtClean="0">
                <a:latin typeface="Times New Roman" pitchFamily="18" charset="0"/>
                <a:cs typeface="Times New Roman" pitchFamily="18" charset="0"/>
              </a:rPr>
              <a:t>tradings</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857272"/>
          </a:xfrm>
        </p:spPr>
        <p:style>
          <a:lnRef idx="1">
            <a:schemeClr val="accent2"/>
          </a:lnRef>
          <a:fillRef idx="2">
            <a:schemeClr val="accent2"/>
          </a:fillRef>
          <a:effectRef idx="1">
            <a:schemeClr val="accent2"/>
          </a:effectRef>
          <a:fontRef idx="minor">
            <a:schemeClr val="dk1"/>
          </a:fontRef>
        </p:style>
        <p:txBody>
          <a:bodyPr>
            <a:normAutofit/>
          </a:bodyPr>
          <a:lstStyle/>
          <a:p>
            <a:r>
              <a:rPr lang="en-US" sz="3200" dirty="0" smtClean="0">
                <a:latin typeface="Times New Roman" pitchFamily="18" charset="0"/>
                <a:cs typeface="Times New Roman" pitchFamily="18" charset="0"/>
              </a:rPr>
              <a:t>Functions of capital market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85860"/>
            <a:ext cx="8229600" cy="4840303"/>
          </a:xfrm>
        </p:spPr>
        <p:txBody>
          <a:bodyPr/>
          <a:lstStyle/>
          <a:p>
            <a:pPr>
              <a:buFont typeface="Wingdings" pitchFamily="2" charset="2"/>
              <a:buChar char="Ø"/>
            </a:pPr>
            <a:r>
              <a:rPr lang="en-US" dirty="0" smtClean="0">
                <a:latin typeface="Times New Roman" pitchFamily="18" charset="0"/>
                <a:cs typeface="Times New Roman" pitchFamily="18" charset="0"/>
              </a:rPr>
              <a:t>Link between savers and investors.</a:t>
            </a:r>
          </a:p>
          <a:p>
            <a:pPr>
              <a:buFont typeface="Wingdings" pitchFamily="2" charset="2"/>
              <a:buChar char="Ø"/>
            </a:pPr>
            <a:r>
              <a:rPr lang="en-US" dirty="0" smtClean="0">
                <a:latin typeface="Times New Roman" pitchFamily="18" charset="0"/>
                <a:cs typeface="Times New Roman" pitchFamily="18" charset="0"/>
              </a:rPr>
              <a:t>Accelerating the pace of growth</a:t>
            </a:r>
          </a:p>
          <a:p>
            <a:pPr>
              <a:buFont typeface="Wingdings" pitchFamily="2" charset="2"/>
              <a:buChar char="Ø"/>
            </a:pPr>
            <a:r>
              <a:rPr lang="en-US" dirty="0" smtClean="0">
                <a:latin typeface="Times New Roman" pitchFamily="18" charset="0"/>
                <a:cs typeface="Times New Roman" pitchFamily="18" charset="0"/>
              </a:rPr>
              <a:t>Generating liquidity</a:t>
            </a:r>
          </a:p>
          <a:p>
            <a:pPr>
              <a:buFont typeface="Wingdings" pitchFamily="2" charset="2"/>
              <a:buChar char="Ø"/>
            </a:pPr>
            <a:r>
              <a:rPr lang="en-US" dirty="0" smtClean="0">
                <a:latin typeface="Times New Roman" pitchFamily="18" charset="0"/>
                <a:cs typeface="Times New Roman" pitchFamily="18" charset="0"/>
              </a:rPr>
              <a:t>Capital formation</a:t>
            </a:r>
          </a:p>
          <a:p>
            <a:pPr>
              <a:buFont typeface="Wingdings" pitchFamily="2" charset="2"/>
              <a:buChar char="Ø"/>
            </a:pPr>
            <a:r>
              <a:rPr lang="en-US" dirty="0" smtClean="0">
                <a:latin typeface="Times New Roman" pitchFamily="18" charset="0"/>
                <a:cs typeface="Times New Roman" pitchFamily="18" charset="0"/>
              </a:rPr>
              <a:t>Productive investment</a:t>
            </a:r>
          </a:p>
          <a:p>
            <a:pPr>
              <a:buFont typeface="Wingdings" pitchFamily="2" charset="2"/>
              <a:buChar char="Ø"/>
            </a:pPr>
            <a:r>
              <a:rPr lang="en-US" dirty="0" smtClean="0">
                <a:latin typeface="Times New Roman" pitchFamily="18" charset="0"/>
                <a:cs typeface="Times New Roman" pitchFamily="18" charset="0"/>
              </a:rPr>
              <a:t>Stability in the value of securities</a:t>
            </a:r>
          </a:p>
          <a:p>
            <a:pPr>
              <a:buFont typeface="Wingdings" pitchFamily="2" charset="2"/>
              <a:buChar char="Ø"/>
            </a:pPr>
            <a:r>
              <a:rPr lang="en-US" dirty="0" smtClean="0">
                <a:latin typeface="Times New Roman" pitchFamily="18" charset="0"/>
                <a:cs typeface="Times New Roman" pitchFamily="18" charset="0"/>
              </a:rPr>
              <a:t>Encourages economic growth.</a:t>
            </a:r>
            <a:endParaRPr lang="en-US"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57158" y="428604"/>
          <a:ext cx="8229600" cy="4615828"/>
        </p:xfrm>
        <a:graphic>
          <a:graphicData uri="http://schemas.openxmlformats.org/drawingml/2006/table">
            <a:tbl>
              <a:tblPr firstRow="1" bandRow="1">
                <a:tableStyleId>{5C22544A-7EE6-4342-B048-85BDC9FD1C3A}</a:tableStyleId>
              </a:tblPr>
              <a:tblGrid>
                <a:gridCol w="4114800"/>
                <a:gridCol w="4114800"/>
              </a:tblGrid>
              <a:tr h="399428">
                <a:tc>
                  <a:txBody>
                    <a:bodyPr/>
                    <a:lstStyle/>
                    <a:p>
                      <a:r>
                        <a:rPr lang="en-US" dirty="0" smtClean="0"/>
                        <a:t>Money market </a:t>
                      </a:r>
                      <a:endParaRPr lang="en-US" dirty="0"/>
                    </a:p>
                  </a:txBody>
                  <a:tcPr/>
                </a:tc>
                <a:tc>
                  <a:txBody>
                    <a:bodyPr/>
                    <a:lstStyle/>
                    <a:p>
                      <a:r>
                        <a:rPr lang="en-US" dirty="0" smtClean="0"/>
                        <a:t>Capital market</a:t>
                      </a:r>
                      <a:endParaRPr lang="en-US" dirty="0"/>
                    </a:p>
                  </a:txBody>
                  <a:tcPr/>
                </a:tc>
              </a:tr>
              <a:tr h="370840">
                <a:tc>
                  <a:txBody>
                    <a:bodyPr/>
                    <a:lstStyle/>
                    <a:p>
                      <a:r>
                        <a:rPr lang="en-US" dirty="0" smtClean="0"/>
                        <a:t>Money market</a:t>
                      </a:r>
                      <a:r>
                        <a:rPr lang="en-US" baseline="0" dirty="0" smtClean="0"/>
                        <a:t> involves with short term lending and borrowing of funds</a:t>
                      </a:r>
                      <a:endParaRPr lang="en-US" dirty="0"/>
                    </a:p>
                  </a:txBody>
                  <a:tcPr/>
                </a:tc>
                <a:tc>
                  <a:txBody>
                    <a:bodyPr/>
                    <a:lstStyle/>
                    <a:p>
                      <a:r>
                        <a:rPr lang="en-US" dirty="0" smtClean="0"/>
                        <a:t>Capital market deals with long</a:t>
                      </a:r>
                      <a:r>
                        <a:rPr lang="en-US" baseline="0" dirty="0" smtClean="0"/>
                        <a:t> term lending and borrowing of funds.</a:t>
                      </a:r>
                      <a:endParaRPr lang="en-US" dirty="0"/>
                    </a:p>
                  </a:txBody>
                  <a:tcPr/>
                </a:tc>
              </a:tr>
              <a:tr h="370840">
                <a:tc>
                  <a:txBody>
                    <a:bodyPr/>
                    <a:lstStyle/>
                    <a:p>
                      <a:r>
                        <a:rPr lang="en-US" dirty="0" smtClean="0"/>
                        <a:t>The credit instruments</a:t>
                      </a:r>
                      <a:r>
                        <a:rPr lang="en-US" baseline="0" dirty="0" smtClean="0"/>
                        <a:t> of the money market are call money, commercial papers, bills of exchange etc.</a:t>
                      </a:r>
                      <a:endParaRPr lang="en-US" dirty="0"/>
                    </a:p>
                  </a:txBody>
                  <a:tcPr/>
                </a:tc>
                <a:tc>
                  <a:txBody>
                    <a:bodyPr/>
                    <a:lstStyle/>
                    <a:p>
                      <a:r>
                        <a:rPr lang="en-US" dirty="0" smtClean="0"/>
                        <a:t>The instruments</a:t>
                      </a:r>
                      <a:r>
                        <a:rPr lang="en-US" baseline="0" dirty="0" smtClean="0"/>
                        <a:t> used in capital market are equities, debentures, government bonds etc.</a:t>
                      </a:r>
                      <a:endParaRPr lang="en-US" dirty="0"/>
                    </a:p>
                  </a:txBody>
                  <a:tcPr/>
                </a:tc>
              </a:tr>
              <a:tr h="370840">
                <a:tc>
                  <a:txBody>
                    <a:bodyPr/>
                    <a:lstStyle/>
                    <a:p>
                      <a:r>
                        <a:rPr lang="en-US" dirty="0" smtClean="0"/>
                        <a:t>The Degree</a:t>
                      </a:r>
                      <a:r>
                        <a:rPr lang="en-US" baseline="0" dirty="0" smtClean="0"/>
                        <a:t> of risk is small in money market.</a:t>
                      </a:r>
                      <a:endParaRPr lang="en-US" dirty="0"/>
                    </a:p>
                  </a:txBody>
                  <a:tcPr/>
                </a:tc>
                <a:tc>
                  <a:txBody>
                    <a:bodyPr/>
                    <a:lstStyle/>
                    <a:p>
                      <a:r>
                        <a:rPr lang="en-US" dirty="0" smtClean="0"/>
                        <a:t>The</a:t>
                      </a:r>
                      <a:r>
                        <a:rPr lang="en-US" baseline="0" dirty="0" smtClean="0"/>
                        <a:t> degree of risk is greater in capital market.</a:t>
                      </a:r>
                      <a:endParaRPr lang="en-US" dirty="0"/>
                    </a:p>
                  </a:txBody>
                  <a:tcPr/>
                </a:tc>
              </a:tr>
              <a:tr h="370840">
                <a:tc>
                  <a:txBody>
                    <a:bodyPr/>
                    <a:lstStyle/>
                    <a:p>
                      <a:r>
                        <a:rPr lang="en-US" dirty="0" smtClean="0"/>
                        <a:t>The dominant institution</a:t>
                      </a:r>
                      <a:r>
                        <a:rPr lang="en-US" baseline="0" dirty="0" smtClean="0"/>
                        <a:t> of money market is the commercial bank.</a:t>
                      </a:r>
                      <a:endParaRPr lang="en-US" dirty="0"/>
                    </a:p>
                  </a:txBody>
                  <a:tcPr/>
                </a:tc>
                <a:tc>
                  <a:txBody>
                    <a:bodyPr/>
                    <a:lstStyle/>
                    <a:p>
                      <a:r>
                        <a:rPr lang="en-US" dirty="0" smtClean="0"/>
                        <a:t>The dominant institution</a:t>
                      </a:r>
                      <a:r>
                        <a:rPr lang="en-US" baseline="0" dirty="0" smtClean="0"/>
                        <a:t> of capital market is the stock market</a:t>
                      </a:r>
                      <a:endParaRPr lang="en-US" dirty="0"/>
                    </a:p>
                  </a:txBody>
                  <a:tcPr/>
                </a:tc>
              </a:tr>
              <a:tr h="370840">
                <a:tc>
                  <a:txBody>
                    <a:bodyPr/>
                    <a:lstStyle/>
                    <a:p>
                      <a:r>
                        <a:rPr lang="en-US" dirty="0" smtClean="0"/>
                        <a:t>Generates less return.</a:t>
                      </a:r>
                      <a:endParaRPr lang="en-US" dirty="0"/>
                    </a:p>
                  </a:txBody>
                  <a:tcPr/>
                </a:tc>
                <a:tc>
                  <a:txBody>
                    <a:bodyPr/>
                    <a:lstStyle/>
                    <a:p>
                      <a:r>
                        <a:rPr lang="en-US" dirty="0" smtClean="0"/>
                        <a:t>Generates more return.</a:t>
                      </a:r>
                      <a:endParaRPr lang="en-US" dirty="0"/>
                    </a:p>
                  </a:txBody>
                  <a:tcPr/>
                </a:tc>
              </a:tr>
              <a:tr h="370840">
                <a:tc>
                  <a:txBody>
                    <a:bodyPr/>
                    <a:lstStyle/>
                    <a:p>
                      <a:r>
                        <a:rPr lang="en-US" dirty="0" smtClean="0"/>
                        <a:t>Money market</a:t>
                      </a:r>
                      <a:r>
                        <a:rPr lang="en-US" baseline="0" dirty="0" smtClean="0"/>
                        <a:t>s are highly liquid</a:t>
                      </a:r>
                      <a:endParaRPr lang="en-US" dirty="0"/>
                    </a:p>
                  </a:txBody>
                  <a:tcPr/>
                </a:tc>
                <a:tc>
                  <a:txBody>
                    <a:bodyPr/>
                    <a:lstStyle/>
                    <a:p>
                      <a:r>
                        <a:rPr lang="en-US" dirty="0" smtClean="0"/>
                        <a:t>Capital market</a:t>
                      </a:r>
                      <a:r>
                        <a:rPr lang="en-US" baseline="0" dirty="0" smtClean="0"/>
                        <a:t> are comparatively have less liquidity. </a:t>
                      </a:r>
                      <a:endParaRPr lang="en-US" dirty="0"/>
                    </a:p>
                  </a:txBody>
                  <a:tcPr/>
                </a:tc>
              </a:tr>
              <a:tr h="370840">
                <a:tc>
                  <a:txBody>
                    <a:bodyPr/>
                    <a:lstStyle/>
                    <a:p>
                      <a:endParaRPr lang="en-US"/>
                    </a:p>
                  </a:txBody>
                  <a:tcPr/>
                </a:tc>
                <a:tc>
                  <a:txBody>
                    <a:bodyPr/>
                    <a:lstStyle/>
                    <a:p>
                      <a:endParaRPr lang="en-US"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instruments</a:t>
            </a:r>
            <a:endParaRPr lang="en-US" dirty="0"/>
          </a:p>
        </p:txBody>
      </p:sp>
      <p:sp>
        <p:nvSpPr>
          <p:cNvPr id="3" name="Content Placeholder 2"/>
          <p:cNvSpPr>
            <a:spLocks noGrp="1"/>
          </p:cNvSpPr>
          <p:nvPr>
            <p:ph idx="1"/>
          </p:nvPr>
        </p:nvSpPr>
        <p:spPr/>
        <p:txBody>
          <a:bodyPr/>
          <a:lstStyle/>
          <a:p>
            <a:r>
              <a:rPr lang="en-US" dirty="0" smtClean="0"/>
              <a:t>Financial instruments represents a claim against the future income and wealth for the payment of money at a specified future date. </a:t>
            </a:r>
          </a:p>
          <a:p>
            <a:endParaRPr lang="en-US" dirty="0" smtClean="0"/>
          </a:p>
          <a:p>
            <a:r>
              <a:rPr lang="en-US" dirty="0" smtClean="0"/>
              <a:t>Examples are </a:t>
            </a:r>
            <a:r>
              <a:rPr lang="en-US" dirty="0" err="1" smtClean="0"/>
              <a:t>cheques</a:t>
            </a:r>
            <a:r>
              <a:rPr lang="en-US" dirty="0" smtClean="0"/>
              <a:t>, commercial bills, treasury certificates etc.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Types of Financial assets</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r>
              <a:rPr lang="en-US" b="1" dirty="0" smtClean="0">
                <a:latin typeface="Times New Roman" pitchFamily="18" charset="0"/>
                <a:cs typeface="Times New Roman" pitchFamily="18" charset="0"/>
              </a:rPr>
              <a:t>Primary securities</a:t>
            </a: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These are securities issued directly by the ultimate borrowers of funds to the ultimate savers or the investors. For example, equities, preference shares, bonds, debentures etc.</a:t>
            </a:r>
          </a:p>
          <a:p>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Secondary securities</a:t>
            </a: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These are securities not issued directly by the borrowers, rather issued by the financial intermediaries to the ultimate savers. For example, insurance companies, policies, units of mutual funds, commercial bank deposits etc. </a:t>
            </a:r>
          </a:p>
          <a:p>
            <a:endParaRPr lang="en-US" dirty="0" smtClean="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Meaning of financial system</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Ø"/>
            </a:pPr>
            <a:r>
              <a:rPr lang="en-US" dirty="0" smtClean="0">
                <a:latin typeface="Times New Roman" pitchFamily="18" charset="0"/>
                <a:cs typeface="Times New Roman" pitchFamily="18" charset="0"/>
              </a:rPr>
              <a:t>Financial system can be defined as a set of institutional arrangements in the economy through which financial surpluses are mobilized from surplus units and transferred to the deficit units.</a:t>
            </a:r>
          </a:p>
          <a:p>
            <a:pPr>
              <a:buFont typeface="Wingdings" pitchFamily="2" charset="2"/>
              <a:buChar char="Ø"/>
            </a:pPr>
            <a:r>
              <a:rPr lang="en-US" dirty="0" smtClean="0">
                <a:latin typeface="Times New Roman" pitchFamily="18" charset="0"/>
                <a:cs typeface="Times New Roman" pitchFamily="18" charset="0"/>
              </a:rPr>
              <a:t>The financial system represents the interconnected network of institutions, markets, regulations and processes that facilitates the movement, allocation, and management of money, capital and financial assets within an economy or across multiple economies globally. </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Functions of financial system</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Ø"/>
            </a:pPr>
            <a:r>
              <a:rPr lang="en-US" dirty="0" smtClean="0">
                <a:latin typeface="Times New Roman" pitchFamily="18" charset="0"/>
                <a:cs typeface="Times New Roman" pitchFamily="18" charset="0"/>
              </a:rPr>
              <a:t>Financial intermediation:</a:t>
            </a:r>
          </a:p>
          <a:p>
            <a:pPr>
              <a:buFont typeface="Wingdings" pitchFamily="2" charset="2"/>
              <a:buChar char="Ø"/>
            </a:pPr>
            <a:r>
              <a:rPr lang="en-US" dirty="0" smtClean="0">
                <a:latin typeface="Times New Roman" pitchFamily="18" charset="0"/>
                <a:cs typeface="Times New Roman" pitchFamily="18" charset="0"/>
              </a:rPr>
              <a:t>Better decision:</a:t>
            </a:r>
          </a:p>
          <a:p>
            <a:pPr>
              <a:buFont typeface="Wingdings" pitchFamily="2" charset="2"/>
              <a:buChar char="Ø"/>
            </a:pPr>
            <a:r>
              <a:rPr lang="en-US" dirty="0" smtClean="0">
                <a:latin typeface="Times New Roman" pitchFamily="18" charset="0"/>
                <a:cs typeface="Times New Roman" pitchFamily="18" charset="0"/>
              </a:rPr>
              <a:t> Finances government needs</a:t>
            </a:r>
          </a:p>
          <a:p>
            <a:pPr>
              <a:buFont typeface="Wingdings" pitchFamily="2" charset="2"/>
              <a:buChar char="Ø"/>
            </a:pPr>
            <a:r>
              <a:rPr lang="en-US" dirty="0" smtClean="0">
                <a:latin typeface="Times New Roman" pitchFamily="18" charset="0"/>
                <a:cs typeface="Times New Roman" pitchFamily="18" charset="0"/>
              </a:rPr>
              <a:t>payment mechanism</a:t>
            </a:r>
          </a:p>
          <a:p>
            <a:pPr>
              <a:buFont typeface="Wingdings" pitchFamily="2" charset="2"/>
              <a:buChar char="Ø"/>
            </a:pPr>
            <a:r>
              <a:rPr lang="en-US" dirty="0" smtClean="0">
                <a:latin typeface="Times New Roman" pitchFamily="18" charset="0"/>
                <a:cs typeface="Times New Roman" pitchFamily="18" charset="0"/>
              </a:rPr>
              <a:t>Risk management</a:t>
            </a:r>
          </a:p>
          <a:p>
            <a:pPr>
              <a:buFont typeface="Wingdings" pitchFamily="2" charset="2"/>
              <a:buChar char="Ø"/>
            </a:pPr>
            <a:r>
              <a:rPr lang="en-US" dirty="0" smtClean="0">
                <a:latin typeface="Times New Roman" pitchFamily="18" charset="0"/>
                <a:cs typeface="Times New Roman" pitchFamily="18" charset="0"/>
              </a:rPr>
              <a:t>Promotion of savings:</a:t>
            </a:r>
          </a:p>
          <a:p>
            <a:pPr>
              <a:buFont typeface="Wingdings" pitchFamily="2" charset="2"/>
              <a:buChar char="Ø"/>
            </a:pPr>
            <a:r>
              <a:rPr lang="en-US" dirty="0" smtClean="0">
                <a:latin typeface="Times New Roman" pitchFamily="18" charset="0"/>
                <a:cs typeface="Times New Roman" pitchFamily="18" charset="0"/>
              </a:rPr>
              <a:t>Mobilization of savings</a:t>
            </a:r>
          </a:p>
          <a:p>
            <a:pPr>
              <a:buFont typeface="Wingdings" pitchFamily="2" charset="2"/>
              <a:buChar char="Ø"/>
            </a:pPr>
            <a:r>
              <a:rPr lang="en-US" dirty="0" smtClean="0">
                <a:latin typeface="Times New Roman" pitchFamily="18" charset="0"/>
                <a:cs typeface="Times New Roman" pitchFamily="18" charset="0"/>
              </a:rPr>
              <a:t>Allocation of funds\resources</a:t>
            </a:r>
          </a:p>
          <a:p>
            <a:pPr>
              <a:buFont typeface="Wingdings" pitchFamily="2" charset="2"/>
              <a:buChar char="Ø"/>
            </a:pPr>
            <a:r>
              <a:rPr lang="en-US" dirty="0" smtClean="0">
                <a:latin typeface="Times New Roman" pitchFamily="18" charset="0"/>
                <a:cs typeface="Times New Roman" pitchFamily="18" charset="0"/>
              </a:rPr>
              <a:t>Provider of liquidity</a:t>
            </a:r>
          </a:p>
          <a:p>
            <a:pPr>
              <a:buFont typeface="Wingdings" pitchFamily="2" charset="2"/>
              <a:buChar char="Ø"/>
            </a:pPr>
            <a:r>
              <a:rPr lang="en-US" dirty="0" smtClean="0">
                <a:latin typeface="Times New Roman" pitchFamily="18" charset="0"/>
                <a:cs typeface="Times New Roman" pitchFamily="18" charset="0"/>
              </a:rPr>
              <a:t>Economic stability</a:t>
            </a:r>
          </a:p>
          <a:p>
            <a:endParaRPr lang="en-US" dirty="0" smtClean="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439718"/>
          </a:xfrm>
        </p:spPr>
        <p:txBody>
          <a:bodyPr>
            <a:normAutofit/>
          </a:bodyPr>
          <a:lstStyle/>
          <a:p>
            <a:r>
              <a:rPr lang="en-US" sz="2000" b="1" dirty="0" smtClean="0">
                <a:latin typeface="Times New Roman" pitchFamily="18" charset="0"/>
                <a:cs typeface="Times New Roman" pitchFamily="18" charset="0"/>
              </a:rPr>
              <a:t>Formal and informal financial system</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785794"/>
            <a:ext cx="8229600" cy="5340369"/>
          </a:xfrm>
        </p:spPr>
        <p:txBody>
          <a:bodyPr>
            <a:normAutofit/>
          </a:bodyPr>
          <a:lstStyle/>
          <a:p>
            <a:r>
              <a:rPr lang="en-US" sz="1600" dirty="0" smtClean="0"/>
              <a:t>.</a:t>
            </a:r>
            <a:endParaRPr lang="en-US" sz="1600" dirty="0"/>
          </a:p>
        </p:txBody>
      </p:sp>
      <p:graphicFrame>
        <p:nvGraphicFramePr>
          <p:cNvPr id="4" name="Table 3"/>
          <p:cNvGraphicFramePr>
            <a:graphicFrameLocks noGrp="1"/>
          </p:cNvGraphicFramePr>
          <p:nvPr/>
        </p:nvGraphicFramePr>
        <p:xfrm>
          <a:off x="214282" y="500042"/>
          <a:ext cx="8572560" cy="6286544"/>
        </p:xfrm>
        <a:graphic>
          <a:graphicData uri="http://schemas.openxmlformats.org/drawingml/2006/table">
            <a:tbl>
              <a:tblPr firstRow="1" bandRow="1">
                <a:tableStyleId>{5C22544A-7EE6-4342-B048-85BDC9FD1C3A}</a:tableStyleId>
              </a:tblPr>
              <a:tblGrid>
                <a:gridCol w="3929090"/>
                <a:gridCol w="4643470"/>
              </a:tblGrid>
              <a:tr h="600260">
                <a:tc>
                  <a:txBody>
                    <a:bodyPr/>
                    <a:lstStyle/>
                    <a:p>
                      <a:endParaRPr lang="en-US" dirty="0">
                        <a:latin typeface="Times New Roman" pitchFamily="18" charset="0"/>
                        <a:cs typeface="Times New Roman" pitchFamily="18" charset="0"/>
                      </a:endParaRPr>
                    </a:p>
                  </a:txBody>
                  <a:tcPr/>
                </a:tc>
                <a:tc>
                  <a:txBody>
                    <a:bodyPr/>
                    <a:lstStyle/>
                    <a:p>
                      <a:endParaRPr lang="en-US" dirty="0">
                        <a:latin typeface="Times New Roman" pitchFamily="18" charset="0"/>
                        <a:cs typeface="Times New Roman" pitchFamily="18" charset="0"/>
                      </a:endParaRPr>
                    </a:p>
                  </a:txBody>
                  <a:tcPr/>
                </a:tc>
              </a:tr>
              <a:tr h="1824780">
                <a:tc>
                  <a:txBody>
                    <a:bodyPr/>
                    <a:lstStyle/>
                    <a:p>
                      <a:pPr marL="342900" indent="-342900">
                        <a:buFont typeface="+mj-lt"/>
                        <a:buAutoNum type="arabicPeriod"/>
                      </a:pPr>
                      <a:r>
                        <a:rPr lang="en-US" dirty="0" smtClean="0">
                          <a:latin typeface="Times New Roman" pitchFamily="18" charset="0"/>
                          <a:cs typeface="Times New Roman" pitchFamily="18" charset="0"/>
                        </a:rPr>
                        <a:t>The formal financial</a:t>
                      </a:r>
                      <a:r>
                        <a:rPr lang="en-US" baseline="0" dirty="0" smtClean="0">
                          <a:latin typeface="Times New Roman" pitchFamily="18" charset="0"/>
                          <a:cs typeface="Times New Roman" pitchFamily="18" charset="0"/>
                        </a:rPr>
                        <a:t> sector operates within a regulated framework established by </a:t>
                      </a:r>
                      <a:r>
                        <a:rPr lang="en-US" baseline="0" dirty="0" smtClean="0">
                          <a:latin typeface="Times New Roman" pitchFamily="18" charset="0"/>
                          <a:cs typeface="Times New Roman" pitchFamily="18" charset="0"/>
                        </a:rPr>
                        <a:t>government </a:t>
                      </a:r>
                      <a:r>
                        <a:rPr lang="en-US" baseline="0" dirty="0" smtClean="0">
                          <a:latin typeface="Times New Roman" pitchFamily="18" charset="0"/>
                          <a:cs typeface="Times New Roman" pitchFamily="18" charset="0"/>
                        </a:rPr>
                        <a:t>authorities. </a:t>
                      </a:r>
                      <a:endParaRPr lang="en-US" dirty="0">
                        <a:latin typeface="Times New Roman" pitchFamily="18" charset="0"/>
                        <a:cs typeface="Times New Roman" pitchFamily="18" charset="0"/>
                      </a:endParaRPr>
                    </a:p>
                  </a:txBody>
                  <a:tcPr/>
                </a:tc>
                <a:tc>
                  <a:txBody>
                    <a:bodyPr/>
                    <a:lstStyle/>
                    <a:p>
                      <a:pPr marL="342900" indent="-342900">
                        <a:buFont typeface="+mj-lt"/>
                        <a:buAutoNum type="arabicPeriod"/>
                      </a:pPr>
                      <a:r>
                        <a:rPr lang="en-US" dirty="0" smtClean="0">
                          <a:latin typeface="Times New Roman" pitchFamily="18" charset="0"/>
                          <a:cs typeface="Times New Roman" pitchFamily="18" charset="0"/>
                        </a:rPr>
                        <a:t>On the other</a:t>
                      </a:r>
                      <a:r>
                        <a:rPr lang="en-US" baseline="0" dirty="0" smtClean="0">
                          <a:latin typeface="Times New Roman" pitchFamily="18" charset="0"/>
                          <a:cs typeface="Times New Roman" pitchFamily="18" charset="0"/>
                        </a:rPr>
                        <a:t> hand the informal financial sector operates outside the formal regulatory framework, relying on customary practices, trust and informal agreements within specific communities or networks .</a:t>
                      </a:r>
                      <a:endParaRPr lang="en-US" dirty="0">
                        <a:latin typeface="Times New Roman" pitchFamily="18" charset="0"/>
                        <a:cs typeface="Times New Roman" pitchFamily="18" charset="0"/>
                      </a:endParaRPr>
                    </a:p>
                  </a:txBody>
                  <a:tcPr/>
                </a:tc>
              </a:tr>
              <a:tr h="1824780">
                <a:tc>
                  <a:txBody>
                    <a:bodyPr/>
                    <a:lstStyle/>
                    <a:p>
                      <a:pPr marL="342900" indent="-342900">
                        <a:buFont typeface="+mj-lt"/>
                        <a:buNone/>
                      </a:pPr>
                      <a:r>
                        <a:rPr lang="en-US" dirty="0" smtClean="0">
                          <a:latin typeface="Times New Roman" pitchFamily="18" charset="0"/>
                          <a:cs typeface="Times New Roman" pitchFamily="18" charset="0"/>
                        </a:rPr>
                        <a:t>2. Transactions</a:t>
                      </a:r>
                      <a:r>
                        <a:rPr lang="en-US" baseline="0" dirty="0" smtClean="0">
                          <a:latin typeface="Times New Roman" pitchFamily="18" charset="0"/>
                          <a:cs typeface="Times New Roman" pitchFamily="18" charset="0"/>
                        </a:rPr>
                        <a:t> are transparent, recorded and subject to audit and regulatory scrutiny under formal financial system.</a:t>
                      </a:r>
                      <a:endParaRPr lang="en-US" dirty="0">
                        <a:latin typeface="Times New Roman" pitchFamily="18" charset="0"/>
                        <a:cs typeface="Times New Roman" pitchFamily="18" charset="0"/>
                      </a:endParaRPr>
                    </a:p>
                  </a:txBody>
                  <a:tcPr/>
                </a:tc>
                <a:tc>
                  <a:txBody>
                    <a:bodyPr/>
                    <a:lstStyle/>
                    <a:p>
                      <a:pPr marL="342900" indent="-342900">
                        <a:buFont typeface="+mj-lt"/>
                        <a:buNone/>
                      </a:pPr>
                      <a:r>
                        <a:rPr lang="en-US" smtClean="0">
                          <a:latin typeface="Times New Roman" pitchFamily="18" charset="0"/>
                          <a:cs typeface="Times New Roman" pitchFamily="18" charset="0"/>
                        </a:rPr>
                        <a:t>2. Transactions </a:t>
                      </a:r>
                      <a:r>
                        <a:rPr lang="en-US" dirty="0" smtClean="0">
                          <a:latin typeface="Times New Roman" pitchFamily="18" charset="0"/>
                          <a:cs typeface="Times New Roman" pitchFamily="18" charset="0"/>
                        </a:rPr>
                        <a:t>mechanism</a:t>
                      </a:r>
                      <a:r>
                        <a:rPr lang="en-US" baseline="0" dirty="0" smtClean="0">
                          <a:latin typeface="Times New Roman" pitchFamily="18" charset="0"/>
                          <a:cs typeface="Times New Roman" pitchFamily="18" charset="0"/>
                        </a:rPr>
                        <a:t> under informal financial system are less transparent and simpler, involving cash transaction or informal agreements and might lack the technological sophistication of formal system.</a:t>
                      </a:r>
                      <a:endParaRPr lang="en-US" dirty="0">
                        <a:latin typeface="Times New Roman" pitchFamily="18" charset="0"/>
                        <a:cs typeface="Times New Roman" pitchFamily="18" charset="0"/>
                      </a:endParaRPr>
                    </a:p>
                  </a:txBody>
                  <a:tcPr/>
                </a:tc>
              </a:tr>
              <a:tr h="1536657">
                <a:tc>
                  <a:txBody>
                    <a:bodyPr/>
                    <a:lstStyle/>
                    <a:p>
                      <a:pPr marL="342900" marR="0" indent="-342900" algn="l" defTabSz="914400" rtl="0" eaLnBrk="1" fontAlgn="auto" latinLnBrk="0" hangingPunct="1">
                        <a:lnSpc>
                          <a:spcPct val="100000"/>
                        </a:lnSpc>
                        <a:spcBef>
                          <a:spcPts val="0"/>
                        </a:spcBef>
                        <a:spcAft>
                          <a:spcPts val="0"/>
                        </a:spcAft>
                        <a:buClrTx/>
                        <a:buSzTx/>
                        <a:buFont typeface="+mj-lt"/>
                        <a:buNone/>
                        <a:tabLst/>
                        <a:defRPr/>
                      </a:pPr>
                      <a:r>
                        <a:rPr lang="en-US" dirty="0" smtClean="0">
                          <a:latin typeface="Times New Roman" pitchFamily="18" charset="0"/>
                          <a:cs typeface="Times New Roman" pitchFamily="18" charset="0"/>
                        </a:rPr>
                        <a:t>3. The working days and opening</a:t>
                      </a:r>
                      <a:r>
                        <a:rPr lang="en-US" baseline="0" dirty="0" smtClean="0">
                          <a:latin typeface="Times New Roman" pitchFamily="18" charset="0"/>
                          <a:cs typeface="Times New Roman" pitchFamily="18" charset="0"/>
                        </a:rPr>
                        <a:t> hours of formal financial institutions don not take rural work schedules into account, banks open at times when farmers are at work in their fields. </a:t>
                      </a:r>
                      <a:endParaRPr lang="en-US" dirty="0" smtClean="0">
                        <a:latin typeface="Times New Roman" pitchFamily="18" charset="0"/>
                        <a:cs typeface="Times New Roman" pitchFamily="18" charset="0"/>
                      </a:endParaRPr>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mj-lt"/>
                        <a:buNone/>
                        <a:tabLst/>
                        <a:defRPr/>
                      </a:pPr>
                      <a:r>
                        <a:rPr lang="en-US" dirty="0" smtClean="0">
                          <a:latin typeface="Times New Roman" pitchFamily="18" charset="0"/>
                          <a:cs typeface="Times New Roman" pitchFamily="18" charset="0"/>
                        </a:rPr>
                        <a:t>3. Informal</a:t>
                      </a:r>
                      <a:r>
                        <a:rPr lang="en-US" baseline="0" dirty="0" smtClean="0">
                          <a:latin typeface="Times New Roman" pitchFamily="18" charset="0"/>
                          <a:cs typeface="Times New Roman" pitchFamily="18" charset="0"/>
                        </a:rPr>
                        <a:t> sectors operates at times and in days which are convenient for their members</a:t>
                      </a:r>
                      <a:endParaRPr lang="en-US" dirty="0" smtClean="0">
                        <a:latin typeface="Times New Roman" pitchFamily="18" charset="0"/>
                        <a:cs typeface="Times New Roman" pitchFamily="18" charset="0"/>
                      </a:endParaRPr>
                    </a:p>
                    <a:p>
                      <a:pPr marL="342900" indent="-342900">
                        <a:buFont typeface="+mj-lt"/>
                        <a:buAutoNum type="arabicPeriod"/>
                      </a:pPr>
                      <a:endParaRPr lang="en-US" dirty="0">
                        <a:latin typeface="Times New Roman" pitchFamily="18" charset="0"/>
                        <a:cs typeface="Times New Roman" pitchFamily="18" charset="0"/>
                      </a:endParaRPr>
                    </a:p>
                  </a:txBody>
                  <a:tcPr/>
                </a:tc>
              </a:tr>
              <a:tr h="5000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4. Transaction cost are high.</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4. Transaction costs are</a:t>
                      </a:r>
                      <a:r>
                        <a:rPr lang="en-US" sz="1800" baseline="0" dirty="0" smtClean="0">
                          <a:latin typeface="Times New Roman" pitchFamily="18" charset="0"/>
                          <a:cs typeface="Times New Roman" pitchFamily="18" charset="0"/>
                        </a:rPr>
                        <a:t> low.</a:t>
                      </a:r>
                      <a:endParaRPr lang="en-US" sz="1800" dirty="0" smtClean="0">
                        <a:latin typeface="Times New Roman" pitchFamily="18" charset="0"/>
                        <a:cs typeface="Times New Roman" pitchFamily="18" charset="0"/>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graphicFrame>
        <p:nvGraphicFramePr>
          <p:cNvPr id="4" name="Table 3"/>
          <p:cNvGraphicFramePr>
            <a:graphicFrameLocks noGrp="1"/>
          </p:cNvGraphicFramePr>
          <p:nvPr/>
        </p:nvGraphicFramePr>
        <p:xfrm>
          <a:off x="214282" y="285728"/>
          <a:ext cx="8715436" cy="6143667"/>
        </p:xfrm>
        <a:graphic>
          <a:graphicData uri="http://schemas.openxmlformats.org/drawingml/2006/table">
            <a:tbl>
              <a:tblPr firstRow="1" bandRow="1">
                <a:tableStyleId>{5C22544A-7EE6-4342-B048-85BDC9FD1C3A}</a:tableStyleId>
              </a:tblPr>
              <a:tblGrid>
                <a:gridCol w="4357718"/>
                <a:gridCol w="4357718"/>
              </a:tblGrid>
              <a:tr h="4311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5. Repayment rates are</a:t>
                      </a:r>
                      <a:r>
                        <a:rPr lang="en-US" sz="1800" baseline="0" dirty="0" smtClean="0">
                          <a:latin typeface="Times New Roman" pitchFamily="18" charset="0"/>
                          <a:cs typeface="Times New Roman" pitchFamily="18" charset="0"/>
                        </a:rPr>
                        <a:t> low. </a:t>
                      </a:r>
                      <a:endParaRPr lang="en-US" sz="1800" dirty="0" smtClean="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5. Repayment</a:t>
                      </a:r>
                      <a:r>
                        <a:rPr lang="en-US" sz="1800" baseline="0" dirty="0" smtClean="0">
                          <a:latin typeface="Times New Roman" pitchFamily="18" charset="0"/>
                          <a:cs typeface="Times New Roman" pitchFamily="18" charset="0"/>
                        </a:rPr>
                        <a:t> rates are high.</a:t>
                      </a:r>
                      <a:endParaRPr lang="en-US" sz="1800" dirty="0" smtClean="0">
                        <a:latin typeface="Times New Roman" pitchFamily="18" charset="0"/>
                        <a:cs typeface="Times New Roman" pitchFamily="18" charset="0"/>
                      </a:endParaRPr>
                    </a:p>
                  </a:txBody>
                  <a:tcPr/>
                </a:tc>
              </a:tr>
              <a:tr h="1077836">
                <a:tc>
                  <a:txBody>
                    <a:bodyPr/>
                    <a:lstStyle/>
                    <a:p>
                      <a:r>
                        <a:rPr lang="en-US" sz="1800" dirty="0" smtClean="0">
                          <a:latin typeface="Times New Roman" pitchFamily="18" charset="0"/>
                          <a:cs typeface="Times New Roman" pitchFamily="18" charset="0"/>
                        </a:rPr>
                        <a:t>6. There</a:t>
                      </a:r>
                      <a:r>
                        <a:rPr lang="en-US" sz="1800" baseline="0" dirty="0" smtClean="0">
                          <a:latin typeface="Times New Roman" pitchFamily="18" charset="0"/>
                          <a:cs typeface="Times New Roman" pitchFamily="18" charset="0"/>
                        </a:rPr>
                        <a:t> are no investment opportunities for savings which have been </a:t>
                      </a:r>
                      <a:r>
                        <a:rPr lang="en-US" sz="1800" baseline="0" dirty="0" err="1" smtClean="0">
                          <a:latin typeface="Times New Roman" pitchFamily="18" charset="0"/>
                          <a:cs typeface="Times New Roman" pitchFamily="18" charset="0"/>
                        </a:rPr>
                        <a:t>mobilised</a:t>
                      </a:r>
                      <a:r>
                        <a:rPr lang="en-US" sz="1800" baseline="0" dirty="0" smtClean="0">
                          <a:latin typeface="Times New Roman" pitchFamily="18" charset="0"/>
                          <a:cs typeface="Times New Roman" pitchFamily="18" charset="0"/>
                        </a:rPr>
                        <a:t> but which have not been lent.</a:t>
                      </a:r>
                      <a:endParaRPr lang="en-US"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6. There are investment</a:t>
                      </a:r>
                      <a:r>
                        <a:rPr lang="en-US" sz="1800" baseline="0" dirty="0" smtClean="0">
                          <a:latin typeface="Times New Roman" pitchFamily="18" charset="0"/>
                          <a:cs typeface="Times New Roman" pitchFamily="18" charset="0"/>
                        </a:rPr>
                        <a:t> </a:t>
                      </a:r>
                      <a:r>
                        <a:rPr lang="en-US" sz="1800" baseline="0" dirty="0" smtClean="0">
                          <a:latin typeface="Times New Roman" pitchFamily="18" charset="0"/>
                          <a:cs typeface="Times New Roman" pitchFamily="18" charset="0"/>
                        </a:rPr>
                        <a:t>opportunities </a:t>
                      </a:r>
                      <a:r>
                        <a:rPr lang="en-US" sz="1800" baseline="0" dirty="0" smtClean="0">
                          <a:latin typeface="Times New Roman" pitchFamily="18" charset="0"/>
                          <a:cs typeface="Times New Roman" pitchFamily="18" charset="0"/>
                        </a:rPr>
                        <a:t>for savings which have been mobilized but which have not been lent.</a:t>
                      </a:r>
                      <a:endParaRPr lang="en-US" sz="1800" dirty="0">
                        <a:latin typeface="Times New Roman" pitchFamily="18" charset="0"/>
                        <a:cs typeface="Times New Roman" pitchFamily="18" charset="0"/>
                      </a:endParaRPr>
                    </a:p>
                  </a:txBody>
                  <a:tcPr/>
                </a:tc>
              </a:tr>
              <a:tr h="754486">
                <a:tc>
                  <a:txBody>
                    <a:bodyPr/>
                    <a:lstStyle/>
                    <a:p>
                      <a:r>
                        <a:rPr lang="en-US" sz="1800" dirty="0" smtClean="0">
                          <a:latin typeface="Times New Roman" pitchFamily="18" charset="0"/>
                          <a:cs typeface="Times New Roman" pitchFamily="18" charset="0"/>
                        </a:rPr>
                        <a:t>7. The volume</a:t>
                      </a:r>
                      <a:r>
                        <a:rPr lang="en-US" sz="1800" baseline="0" dirty="0" smtClean="0">
                          <a:latin typeface="Times New Roman" pitchFamily="18" charset="0"/>
                          <a:cs typeface="Times New Roman" pitchFamily="18" charset="0"/>
                        </a:rPr>
                        <a:t> and availability of </a:t>
                      </a:r>
                      <a:r>
                        <a:rPr lang="en-US" sz="1800" baseline="0" dirty="0" err="1" smtClean="0">
                          <a:latin typeface="Times New Roman" pitchFamily="18" charset="0"/>
                          <a:cs typeface="Times New Roman" pitchFamily="18" charset="0"/>
                        </a:rPr>
                        <a:t>loanable</a:t>
                      </a:r>
                      <a:r>
                        <a:rPr lang="en-US" sz="1800" baseline="0" dirty="0" smtClean="0">
                          <a:latin typeface="Times New Roman" pitchFamily="18" charset="0"/>
                          <a:cs typeface="Times New Roman" pitchFamily="18" charset="0"/>
                        </a:rPr>
                        <a:t> funds are subject to seasonable fluctuations.</a:t>
                      </a:r>
                      <a:endParaRPr lang="en-US"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7. The formal</a:t>
                      </a:r>
                      <a:r>
                        <a:rPr lang="en-US" sz="1800" baseline="0" dirty="0" smtClean="0">
                          <a:latin typeface="Times New Roman" pitchFamily="18" charset="0"/>
                          <a:cs typeface="Times New Roman" pitchFamily="18" charset="0"/>
                        </a:rPr>
                        <a:t> sector regularly has </a:t>
                      </a:r>
                      <a:r>
                        <a:rPr lang="en-US" sz="1800" baseline="0" dirty="0" err="1" smtClean="0">
                          <a:latin typeface="Times New Roman" pitchFamily="18" charset="0"/>
                          <a:cs typeface="Times New Roman" pitchFamily="18" charset="0"/>
                        </a:rPr>
                        <a:t>loanable</a:t>
                      </a:r>
                      <a:r>
                        <a:rPr lang="en-US" sz="1800" baseline="0" dirty="0" smtClean="0">
                          <a:latin typeface="Times New Roman" pitchFamily="18" charset="0"/>
                          <a:cs typeface="Times New Roman" pitchFamily="18" charset="0"/>
                        </a:rPr>
                        <a:t> funds available.</a:t>
                      </a:r>
                      <a:endParaRPr lang="en-US" sz="1800" dirty="0">
                        <a:latin typeface="Times New Roman" pitchFamily="18" charset="0"/>
                        <a:cs typeface="Times New Roman" pitchFamily="18" charset="0"/>
                      </a:endParaRPr>
                    </a:p>
                  </a:txBody>
                  <a:tcPr/>
                </a:tc>
              </a:tr>
              <a:tr h="1077836">
                <a:tc>
                  <a:txBody>
                    <a:bodyPr/>
                    <a:lstStyle/>
                    <a:p>
                      <a:r>
                        <a:rPr lang="en-US" sz="1800" dirty="0" smtClean="0">
                          <a:latin typeface="Times New Roman" pitchFamily="18" charset="0"/>
                          <a:cs typeface="Times New Roman" pitchFamily="18" charset="0"/>
                        </a:rPr>
                        <a:t>8.  The</a:t>
                      </a:r>
                      <a:r>
                        <a:rPr lang="en-US" sz="1800" baseline="0" dirty="0" smtClean="0">
                          <a:latin typeface="Times New Roman" pitchFamily="18" charset="0"/>
                          <a:cs typeface="Times New Roman" pitchFamily="18" charset="0"/>
                        </a:rPr>
                        <a:t> informal sector is not subsidized by the government, nor does it receive grants or other forms of support from donor agencies. </a:t>
                      </a:r>
                      <a:endParaRPr lang="en-US"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Formal sector </a:t>
                      </a:r>
                      <a:r>
                        <a:rPr lang="en-US" sz="1800" dirty="0" smtClean="0">
                          <a:latin typeface="Times New Roman" pitchFamily="18" charset="0"/>
                          <a:cs typeface="Times New Roman" pitchFamily="18" charset="0"/>
                        </a:rPr>
                        <a:t>institutions </a:t>
                      </a:r>
                      <a:r>
                        <a:rPr lang="en-US" sz="1800" dirty="0" smtClean="0">
                          <a:latin typeface="Times New Roman" pitchFamily="18" charset="0"/>
                          <a:cs typeface="Times New Roman" pitchFamily="18" charset="0"/>
                        </a:rPr>
                        <a:t>are subsidized by the</a:t>
                      </a:r>
                      <a:r>
                        <a:rPr lang="en-US" sz="1800" baseline="0" dirty="0" smtClean="0">
                          <a:latin typeface="Times New Roman" pitchFamily="18" charset="0"/>
                          <a:cs typeface="Times New Roman" pitchFamily="18" charset="0"/>
                        </a:rPr>
                        <a:t> government and may also receive grants and other support form donor agencies.</a:t>
                      </a:r>
                      <a:endParaRPr lang="en-US" sz="1800" dirty="0">
                        <a:latin typeface="Times New Roman" pitchFamily="18" charset="0"/>
                        <a:cs typeface="Times New Roman" pitchFamily="18" charset="0"/>
                      </a:endParaRPr>
                    </a:p>
                  </a:txBody>
                  <a:tcPr/>
                </a:tc>
              </a:tr>
              <a:tr h="1077836">
                <a:tc>
                  <a:txBody>
                    <a:bodyPr/>
                    <a:lstStyle/>
                    <a:p>
                      <a:r>
                        <a:rPr lang="en-US" sz="1800" dirty="0" smtClean="0">
                          <a:latin typeface="Times New Roman" pitchFamily="18" charset="0"/>
                          <a:cs typeface="Times New Roman" pitchFamily="18" charset="0"/>
                        </a:rPr>
                        <a:t>9. Access to</a:t>
                      </a:r>
                      <a:r>
                        <a:rPr lang="en-US" sz="1800" baseline="0" dirty="0" smtClean="0">
                          <a:latin typeface="Times New Roman" pitchFamily="18" charset="0"/>
                          <a:cs typeface="Times New Roman" pitchFamily="18" charset="0"/>
                        </a:rPr>
                        <a:t> credit is simple, non-bureaucratic and little based on written documents. Literacy is not a requisite.</a:t>
                      </a:r>
                      <a:endParaRPr lang="en-US"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9. Loan application</a:t>
                      </a:r>
                      <a:r>
                        <a:rPr lang="en-US" sz="1800" baseline="0" dirty="0" smtClean="0">
                          <a:latin typeface="Times New Roman" pitchFamily="18" charset="0"/>
                          <a:cs typeface="Times New Roman" pitchFamily="18" charset="0"/>
                        </a:rPr>
                        <a:t> procedures are complex and require reading and writing skills so that a file on the borrower may be established. </a:t>
                      </a:r>
                      <a:endParaRPr lang="en-US" sz="1800" dirty="0">
                        <a:latin typeface="Times New Roman" pitchFamily="18" charset="0"/>
                        <a:cs typeface="Times New Roman" pitchFamily="18" charset="0"/>
                      </a:endParaRPr>
                    </a:p>
                  </a:txBody>
                  <a:tcPr/>
                </a:tc>
              </a:tr>
              <a:tr h="1724538">
                <a:tc>
                  <a:txBody>
                    <a:bodyPr/>
                    <a:lstStyle/>
                    <a:p>
                      <a:r>
                        <a:rPr lang="en-US" sz="1800" dirty="0" smtClean="0">
                          <a:latin typeface="Times New Roman" pitchFamily="18" charset="0"/>
                          <a:cs typeface="Times New Roman" pitchFamily="18" charset="0"/>
                        </a:rPr>
                        <a:t>10. The informal</a:t>
                      </a:r>
                      <a:r>
                        <a:rPr lang="en-US" sz="1800" baseline="0" dirty="0" smtClean="0">
                          <a:latin typeface="Times New Roman" pitchFamily="18" charset="0"/>
                          <a:cs typeface="Times New Roman" pitchFamily="18" charset="0"/>
                        </a:rPr>
                        <a:t> sector is not licensed by the Central Bank  of the country and conducted by unorganized institutions. Thus lending and borrowing through these institutions are not legally protected. </a:t>
                      </a:r>
                      <a:endParaRPr lang="en-US"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10. The formal system is licensed</a:t>
                      </a:r>
                      <a:r>
                        <a:rPr lang="en-US" sz="1800" baseline="0" dirty="0" smtClean="0">
                          <a:latin typeface="Times New Roman" pitchFamily="18" charset="0"/>
                          <a:cs typeface="Times New Roman" pitchFamily="18" charset="0"/>
                        </a:rPr>
                        <a:t> by the Central Bank of the country and thus, funds invested through the formal financial institutions are legally protected. </a:t>
                      </a:r>
                      <a:endParaRPr lang="en-US" sz="18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Components of financial system</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Font typeface="Wingdings" pitchFamily="2" charset="2"/>
              <a:buChar char="Ø"/>
            </a:pPr>
            <a:r>
              <a:rPr lang="en-US" b="1" dirty="0" smtClean="0">
                <a:latin typeface="Times New Roman" pitchFamily="18" charset="0"/>
                <a:cs typeface="Times New Roman" pitchFamily="18" charset="0"/>
              </a:rPr>
              <a:t>Financial institutions</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 Financial institutions are the intermediaries who facilitate smooth functioning of the financial system by creating a link between savers and investors.  </a:t>
            </a:r>
          </a:p>
          <a:p>
            <a:pPr>
              <a:buFont typeface="Wingdings" pitchFamily="2" charset="2"/>
              <a:buChar char="Ø"/>
            </a:pPr>
            <a:r>
              <a:rPr lang="en-US" b="1" dirty="0" smtClean="0">
                <a:latin typeface="Times New Roman" pitchFamily="18" charset="0"/>
                <a:cs typeface="Times New Roman" pitchFamily="18" charset="0"/>
              </a:rPr>
              <a:t>Financial markets</a:t>
            </a:r>
          </a:p>
          <a:p>
            <a:pPr>
              <a:buFont typeface="Wingdings" pitchFamily="2" charset="2"/>
              <a:buChar char="Ø"/>
            </a:pPr>
            <a:r>
              <a:rPr lang="en-US" b="1" dirty="0" smtClean="0">
                <a:latin typeface="Times New Roman" pitchFamily="18" charset="0"/>
                <a:cs typeface="Times New Roman" pitchFamily="18" charset="0"/>
              </a:rPr>
              <a:t>Financial instruments</a:t>
            </a:r>
          </a:p>
          <a:p>
            <a:pPr>
              <a:buFont typeface="Wingdings" pitchFamily="2" charset="2"/>
              <a:buChar char="Ø"/>
            </a:pPr>
            <a:r>
              <a:rPr lang="en-US" b="1" dirty="0" smtClean="0">
                <a:latin typeface="Times New Roman" pitchFamily="18" charset="0"/>
                <a:cs typeface="Times New Roman" pitchFamily="18" charset="0"/>
              </a:rPr>
              <a:t>Financial services</a:t>
            </a:r>
          </a:p>
          <a:p>
            <a:pPr>
              <a:buNone/>
            </a:pPr>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857232"/>
          </a:xfrm>
        </p:spPr>
        <p:txBody>
          <a:bodyPr>
            <a:normAutofit/>
          </a:bodyPr>
          <a:lstStyle/>
          <a:p>
            <a:r>
              <a:rPr lang="en-US" sz="3600" dirty="0" smtClean="0">
                <a:latin typeface="Times New Roman" pitchFamily="18" charset="0"/>
                <a:cs typeface="Times New Roman" pitchFamily="18" charset="0"/>
              </a:rPr>
              <a:t>Types of financial institutions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28596" y="785794"/>
            <a:ext cx="8429684" cy="4983179"/>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en-US" dirty="0" smtClean="0">
                <a:solidFill>
                  <a:srgbClr val="0070C0"/>
                </a:solidFill>
              </a:rPr>
              <a:t>A. Banking institutions</a:t>
            </a:r>
            <a:r>
              <a:rPr lang="en-US" dirty="0" smtClean="0"/>
              <a:t>: Banking institutions are categorized into two categories</a:t>
            </a:r>
          </a:p>
          <a:p>
            <a:pPr>
              <a:buFont typeface="Wingdings" pitchFamily="2" charset="2"/>
              <a:buChar char="Ø"/>
            </a:pPr>
            <a:r>
              <a:rPr lang="en-US" b="1" i="1" dirty="0" smtClean="0"/>
              <a:t>Organized banking sector</a:t>
            </a:r>
            <a:r>
              <a:rPr lang="en-US" dirty="0" smtClean="0"/>
              <a:t>: It includes commercial banks, cooperative banks and regional rural bank. </a:t>
            </a:r>
          </a:p>
          <a:p>
            <a:pPr>
              <a:buFont typeface="Wingdings" pitchFamily="2" charset="2"/>
              <a:buChar char="Ø"/>
            </a:pPr>
            <a:r>
              <a:rPr lang="en-US" b="1" i="1" dirty="0" smtClean="0"/>
              <a:t>Unorganized banking sector</a:t>
            </a:r>
            <a:r>
              <a:rPr lang="en-US" dirty="0" smtClean="0"/>
              <a:t>: It consist of indigenous bankers, money lenders, </a:t>
            </a:r>
            <a:r>
              <a:rPr lang="en-US" dirty="0" err="1" smtClean="0"/>
              <a:t>Sahukar</a:t>
            </a:r>
            <a:r>
              <a:rPr lang="en-US" dirty="0" smtClean="0"/>
              <a:t> etc. carrying out the functions of the banking.  </a:t>
            </a:r>
          </a:p>
          <a:p>
            <a:pPr>
              <a:buNone/>
            </a:pPr>
            <a:r>
              <a:rPr lang="en-US" dirty="0" smtClean="0">
                <a:solidFill>
                  <a:srgbClr val="0070C0"/>
                </a:solidFill>
              </a:rPr>
              <a:t>B. Non-Banking institutions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500034" y="1071546"/>
          <a:ext cx="7929618" cy="4746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dirty="0" smtClean="0">
                <a:latin typeface="Times New Roman" pitchFamily="18" charset="0"/>
                <a:cs typeface="Times New Roman" pitchFamily="18" charset="0"/>
              </a:rPr>
              <a:t>Financial markets</a:t>
            </a:r>
            <a:endParaRPr lang="en-US"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14282" y="100010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6459</TotalTime>
  <Words>1337</Words>
  <Application>Microsoft Office PowerPoint</Application>
  <PresentationFormat>On-screen Show (4:3)</PresentationFormat>
  <Paragraphs>126</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Financial System</vt:lpstr>
      <vt:lpstr>Meaning of financial system</vt:lpstr>
      <vt:lpstr>Functions of financial system</vt:lpstr>
      <vt:lpstr>Formal and informal financial system</vt:lpstr>
      <vt:lpstr>Slide 5</vt:lpstr>
      <vt:lpstr>Components of financial system</vt:lpstr>
      <vt:lpstr>Types of financial institutions</vt:lpstr>
      <vt:lpstr>Slide 8</vt:lpstr>
      <vt:lpstr>Financial markets</vt:lpstr>
      <vt:lpstr>Financial markets</vt:lpstr>
      <vt:lpstr>Slide 11</vt:lpstr>
      <vt:lpstr>Slide 12</vt:lpstr>
      <vt:lpstr>Functions of money market</vt:lpstr>
      <vt:lpstr>Functions of capital market</vt:lpstr>
      <vt:lpstr>Slide 15</vt:lpstr>
      <vt:lpstr>Financial instruments</vt:lpstr>
      <vt:lpstr>Types of Financial assets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System</dc:title>
  <dc:creator>Lenovo</dc:creator>
  <cp:lastModifiedBy>Lenovo</cp:lastModifiedBy>
  <cp:revision>71</cp:revision>
  <dcterms:created xsi:type="dcterms:W3CDTF">2025-04-11T02:17:42Z</dcterms:created>
  <dcterms:modified xsi:type="dcterms:W3CDTF">2025-05-16T02:01:21Z</dcterms:modified>
</cp:coreProperties>
</file>