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7AF6159-C3FE-42D3-9006-06DB16122668}" type="datetimeFigureOut">
              <a:rPr lang="en-US" smtClean="0"/>
              <a:pPr/>
              <a:t>2/27/2025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11941-B539-478A-B383-0714864A917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AF6159-C3FE-42D3-9006-06DB16122668}" type="datetimeFigureOut">
              <a:rPr lang="en-US" smtClean="0"/>
              <a:pPr/>
              <a:t>2/27/2025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11941-B539-478A-B383-0714864A917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AF6159-C3FE-42D3-9006-06DB16122668}" type="datetimeFigureOut">
              <a:rPr lang="en-US" smtClean="0"/>
              <a:pPr/>
              <a:t>2/27/2025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11941-B539-478A-B383-0714864A917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AF6159-C3FE-42D3-9006-06DB16122668}" type="datetimeFigureOut">
              <a:rPr lang="en-US" smtClean="0"/>
              <a:pPr/>
              <a:t>2/27/2025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11941-B539-478A-B383-0714864A917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AF6159-C3FE-42D3-9006-06DB16122668}" type="datetimeFigureOut">
              <a:rPr lang="en-US" smtClean="0"/>
              <a:pPr/>
              <a:t>2/27/2025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11941-B539-478A-B383-0714864A917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7AF6159-C3FE-42D3-9006-06DB16122668}" type="datetimeFigureOut">
              <a:rPr lang="en-US" smtClean="0"/>
              <a:pPr/>
              <a:t>2/27/2025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411941-B539-478A-B383-0714864A917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7AF6159-C3FE-42D3-9006-06DB16122668}" type="datetimeFigureOut">
              <a:rPr lang="en-US" smtClean="0"/>
              <a:pPr/>
              <a:t>2/27/2025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411941-B539-478A-B383-0714864A917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7AF6159-C3FE-42D3-9006-06DB16122668}" type="datetimeFigureOut">
              <a:rPr lang="en-US" smtClean="0"/>
              <a:pPr/>
              <a:t>2/27/2025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411941-B539-478A-B383-0714864A917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AF6159-C3FE-42D3-9006-06DB16122668}" type="datetimeFigureOut">
              <a:rPr lang="en-US" smtClean="0"/>
              <a:pPr/>
              <a:t>2/27/2025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411941-B539-478A-B383-0714864A917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AF6159-C3FE-42D3-9006-06DB16122668}" type="datetimeFigureOut">
              <a:rPr lang="en-US" smtClean="0"/>
              <a:pPr/>
              <a:t>2/27/2025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411941-B539-478A-B383-0714864A917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AF6159-C3FE-42D3-9006-06DB16122668}" type="datetimeFigureOut">
              <a:rPr lang="en-US" smtClean="0"/>
              <a:pPr/>
              <a:t>2/27/2025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411941-B539-478A-B383-0714864A917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AF6159-C3FE-42D3-9006-06DB16122668}" type="datetimeFigureOut">
              <a:rPr lang="en-US" smtClean="0"/>
              <a:pPr/>
              <a:t>2/27/2025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411941-B539-478A-B383-0714864A917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0"/>
            <a:ext cx="7772400" cy="1470025"/>
          </a:xfrm>
        </p:spPr>
        <p:txBody>
          <a:bodyPr/>
          <a:lstStyle/>
          <a:p>
            <a:r>
              <a:rPr lang="en-US" dirty="0" smtClean="0">
                <a:latin typeface="Times New Roman" pitchFamily="18" charset="0"/>
                <a:cs typeface="Times New Roman" pitchFamily="18" charset="0"/>
              </a:rPr>
              <a:t>Global Warming</a:t>
            </a:r>
            <a:endParaRPr lang="en-US" dirty="0">
              <a:latin typeface="Times New Roman" pitchFamily="18" charset="0"/>
              <a:cs typeface="Times New Roman" pitchFamily="18" charset="0"/>
            </a:endParaRPr>
          </a:p>
        </p:txBody>
      </p:sp>
      <p:sp>
        <p:nvSpPr>
          <p:cNvPr id="3" name="Subtitle 2"/>
          <p:cNvSpPr>
            <a:spLocks noGrp="1"/>
          </p:cNvSpPr>
          <p:nvPr>
            <p:ph type="subTitle" idx="1"/>
          </p:nvPr>
        </p:nvSpPr>
        <p:spPr>
          <a:xfrm>
            <a:off x="500034" y="1285860"/>
            <a:ext cx="8001056" cy="4929222"/>
          </a:xfrm>
        </p:spPr>
        <p:txBody>
          <a:bodyPr>
            <a:normAutofit lnSpcReduction="10000"/>
          </a:bodyPr>
          <a:lstStyle/>
          <a:p>
            <a:r>
              <a:rPr lang="en-US" dirty="0" smtClean="0">
                <a:solidFill>
                  <a:schemeClr val="tx1"/>
                </a:solidFill>
                <a:latin typeface="Times New Roman" pitchFamily="18" charset="0"/>
                <a:cs typeface="Times New Roman" pitchFamily="18" charset="0"/>
              </a:rPr>
              <a:t>Global warming is </a:t>
            </a:r>
            <a:r>
              <a:rPr lang="en-US" dirty="0" smtClean="0">
                <a:solidFill>
                  <a:schemeClr val="tx1"/>
                </a:solidFill>
                <a:latin typeface="Times New Roman" pitchFamily="18" charset="0"/>
                <a:cs typeface="Times New Roman" pitchFamily="18" charset="0"/>
              </a:rPr>
              <a:t>the long run rise in the average temperature of the Earth’s climate system, primarily due to human activities such as burning of fossil fuels, deforestation, and industrial processes that release large amount of green house gases into the atmosphere. </a:t>
            </a:r>
          </a:p>
          <a:p>
            <a:endParaRPr lang="en-US" dirty="0" smtClean="0">
              <a:solidFill>
                <a:schemeClr val="tx1"/>
              </a:solidFill>
              <a:latin typeface="Times New Roman" pitchFamily="18" charset="0"/>
              <a:cs typeface="Times New Roman" pitchFamily="18" charset="0"/>
            </a:endParaRPr>
          </a:p>
          <a:p>
            <a:r>
              <a:rPr lang="en-US" dirty="0" smtClean="0">
                <a:solidFill>
                  <a:schemeClr val="tx1"/>
                </a:solidFill>
                <a:latin typeface="Times New Roman" pitchFamily="18" charset="0"/>
                <a:cs typeface="Times New Roman" pitchFamily="18" charset="0"/>
              </a:rPr>
              <a:t>The most important greenhouse gases are  carbon dioxide (CO2), methane (CH4), and nitrous oxide (N2O). </a:t>
            </a:r>
            <a:endParaRPr lang="en-US" dirty="0">
              <a:solidFill>
                <a:schemeClr val="tx1"/>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214338"/>
            <a:ext cx="8229600" cy="1071570"/>
          </a:xfrm>
        </p:spPr>
        <p:txBody>
          <a:bodyPr/>
          <a:lstStyle/>
          <a:p>
            <a:r>
              <a:rPr lang="en-US" dirty="0" smtClean="0">
                <a:latin typeface="Times New Roman" pitchFamily="18" charset="0"/>
                <a:cs typeface="Times New Roman" pitchFamily="18" charset="0"/>
              </a:rPr>
              <a:t>Causes of global warming</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28596" y="785794"/>
            <a:ext cx="8372476" cy="5786478"/>
          </a:xfrm>
        </p:spPr>
        <p:txBody>
          <a:bodyPr>
            <a:normAutofit fontScale="92500" lnSpcReduction="20000"/>
          </a:bodyPr>
          <a:lstStyle/>
          <a:p>
            <a:pPr marL="514350" indent="-514350">
              <a:buFont typeface="+mj-lt"/>
              <a:buAutoNum type="arabicPeriod"/>
            </a:pPr>
            <a:r>
              <a:rPr lang="en-US" b="1" dirty="0" smtClean="0"/>
              <a:t>Deforestation</a:t>
            </a:r>
            <a:r>
              <a:rPr lang="en-US" dirty="0" smtClean="0"/>
              <a:t>:</a:t>
            </a:r>
          </a:p>
          <a:p>
            <a:pPr marL="514350" indent="-514350">
              <a:buFont typeface="Wingdings" pitchFamily="2" charset="2"/>
              <a:buChar char="Ø"/>
            </a:pPr>
            <a:r>
              <a:rPr lang="en-US" dirty="0" smtClean="0"/>
              <a:t>Plants plays an important role in regulating the climate because they absorb carbon dioxide from the air and release oxygen back into it. </a:t>
            </a:r>
          </a:p>
          <a:p>
            <a:pPr marL="514350" indent="-514350">
              <a:buFont typeface="Wingdings" pitchFamily="2" charset="2"/>
              <a:buChar char="Ø"/>
            </a:pPr>
            <a:r>
              <a:rPr lang="en-US" dirty="0" smtClean="0"/>
              <a:t>When vegetation is removed or burnt, the stored carbon is released back into the atmosphere as CO2, contributing to global warming.</a:t>
            </a:r>
          </a:p>
          <a:p>
            <a:pPr marL="514350" indent="-514350">
              <a:buNone/>
            </a:pPr>
            <a:r>
              <a:rPr lang="en-US" b="1" dirty="0" smtClean="0"/>
              <a:t>2.Burning fossil fuels</a:t>
            </a:r>
            <a:r>
              <a:rPr lang="en-US" dirty="0" smtClean="0"/>
              <a:t>:</a:t>
            </a:r>
          </a:p>
          <a:p>
            <a:pPr marL="514350" indent="-514350">
              <a:buFont typeface="Wingdings" pitchFamily="2" charset="2"/>
              <a:buChar char="Ø"/>
            </a:pPr>
            <a:r>
              <a:rPr lang="en-US" dirty="0" smtClean="0"/>
              <a:t>The combustion of fossil fuels such as coal, oil and natural gas for energy and transportation is the largest source of greenhouse gas emission. </a:t>
            </a:r>
          </a:p>
          <a:p>
            <a:pPr marL="514350" indent="-514350">
              <a:buFont typeface="Wingdings" pitchFamily="2" charset="2"/>
              <a:buChar char="Ø"/>
            </a:pPr>
            <a:r>
              <a:rPr lang="en-US" dirty="0" smtClean="0"/>
              <a:t>These activities release CO2, CH4 and other atmospheric pollutants contributing significantly to global warming </a:t>
            </a:r>
            <a:endParaRPr lang="en-US" dirty="0" smtClean="0"/>
          </a:p>
          <a:p>
            <a:pPr marL="514350" indent="-514350">
              <a:buFont typeface="+mj-lt"/>
              <a:buAutoNum type="arabicPeriod"/>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5768997"/>
          </a:xfrm>
        </p:spPr>
        <p:txBody>
          <a:bodyPr>
            <a:normAutofit fontScale="85000" lnSpcReduction="20000"/>
          </a:bodyPr>
          <a:lstStyle/>
          <a:p>
            <a:pPr>
              <a:buNone/>
            </a:pPr>
            <a:r>
              <a:rPr lang="en-US" dirty="0" smtClean="0">
                <a:latin typeface="Times New Roman" pitchFamily="18" charset="0"/>
                <a:cs typeface="Times New Roman" pitchFamily="18" charset="0"/>
              </a:rPr>
              <a:t>3. </a:t>
            </a:r>
            <a:r>
              <a:rPr lang="en-US" b="1" dirty="0" smtClean="0">
                <a:latin typeface="Times New Roman" pitchFamily="18" charset="0"/>
                <a:cs typeface="Times New Roman" pitchFamily="18" charset="0"/>
              </a:rPr>
              <a:t>Industrial processes</a:t>
            </a:r>
            <a:r>
              <a:rPr lang="en-US" dirty="0" smtClean="0">
                <a:latin typeface="Times New Roman" pitchFamily="18" charset="0"/>
                <a:cs typeface="Times New Roman" pitchFamily="18" charset="0"/>
              </a:rPr>
              <a:t>: </a:t>
            </a:r>
          </a:p>
          <a:p>
            <a:pPr>
              <a:buFont typeface="Wingdings" pitchFamily="2" charset="2"/>
              <a:buChar char="Ø"/>
            </a:pPr>
            <a:r>
              <a:rPr lang="en-US" dirty="0" smtClean="0">
                <a:latin typeface="Times New Roman" pitchFamily="18" charset="0"/>
                <a:cs typeface="Times New Roman" pitchFamily="18" charset="0"/>
              </a:rPr>
              <a:t>Certain industrial processes such as cement production and chemical manufacturing release large amount of greenhouse gases.</a:t>
            </a:r>
          </a:p>
          <a:p>
            <a:pPr>
              <a:buFont typeface="Wingdings" pitchFamily="2" charset="2"/>
              <a:buChar char="Ø"/>
            </a:pPr>
            <a:r>
              <a:rPr lang="en-US" dirty="0" smtClean="0">
                <a:latin typeface="Times New Roman" pitchFamily="18" charset="0"/>
                <a:cs typeface="Times New Roman" pitchFamily="18" charset="0"/>
              </a:rPr>
              <a:t>The production and use of synthetic chemicals contribute to global warming.</a:t>
            </a:r>
          </a:p>
          <a:p>
            <a:pPr>
              <a:buNone/>
            </a:pPr>
            <a:r>
              <a:rPr lang="en-US" dirty="0" smtClean="0">
                <a:latin typeface="Times New Roman" pitchFamily="18" charset="0"/>
                <a:cs typeface="Times New Roman" pitchFamily="18" charset="0"/>
              </a:rPr>
              <a:t>4</a:t>
            </a:r>
            <a:r>
              <a:rPr lang="en-US" b="1" dirty="0" smtClean="0">
                <a:latin typeface="Times New Roman" pitchFamily="18" charset="0"/>
                <a:cs typeface="Times New Roman" pitchFamily="18" charset="0"/>
              </a:rPr>
              <a:t>. Agriculture</a:t>
            </a:r>
            <a:r>
              <a:rPr lang="en-US" dirty="0" smtClean="0">
                <a:latin typeface="Times New Roman" pitchFamily="18" charset="0"/>
                <a:cs typeface="Times New Roman" pitchFamily="18" charset="0"/>
              </a:rPr>
              <a:t>:</a:t>
            </a:r>
          </a:p>
          <a:p>
            <a:pPr>
              <a:buFont typeface="Wingdings" pitchFamily="2" charset="2"/>
              <a:buChar char="Ø"/>
            </a:pPr>
            <a:r>
              <a:rPr lang="en-US" dirty="0" smtClean="0">
                <a:latin typeface="Times New Roman" pitchFamily="18" charset="0"/>
                <a:cs typeface="Times New Roman" pitchFamily="18" charset="0"/>
              </a:rPr>
              <a:t>Agricultural practices including livestock farming and rice production, produce methane emission.</a:t>
            </a:r>
          </a:p>
          <a:p>
            <a:pPr>
              <a:buFont typeface="Wingdings" pitchFamily="2" charset="2"/>
              <a:buChar char="Ø"/>
            </a:pPr>
            <a:r>
              <a:rPr lang="en-US" dirty="0" smtClean="0">
                <a:latin typeface="Times New Roman" pitchFamily="18" charset="0"/>
                <a:cs typeface="Times New Roman" pitchFamily="18" charset="0"/>
              </a:rPr>
              <a:t> The use of fertilizers also releases nitrous oxide (N2O) another potent greenhouse gas.</a:t>
            </a:r>
          </a:p>
          <a:p>
            <a:pPr>
              <a:buNone/>
            </a:pPr>
            <a:r>
              <a:rPr lang="en-US" dirty="0" smtClean="0">
                <a:latin typeface="Times New Roman" pitchFamily="18" charset="0"/>
                <a:cs typeface="Times New Roman" pitchFamily="18" charset="0"/>
              </a:rPr>
              <a:t>5. </a:t>
            </a:r>
            <a:r>
              <a:rPr lang="en-US" b="1" dirty="0" smtClean="0">
                <a:latin typeface="Times New Roman" pitchFamily="18" charset="0"/>
                <a:cs typeface="Times New Roman" pitchFamily="18" charset="0"/>
              </a:rPr>
              <a:t>Industrialization and urbanization</a:t>
            </a:r>
            <a:r>
              <a:rPr lang="en-US" dirty="0" smtClean="0">
                <a:latin typeface="Times New Roman" pitchFamily="18" charset="0"/>
                <a:cs typeface="Times New Roman" pitchFamily="18" charset="0"/>
              </a:rPr>
              <a:t>;</a:t>
            </a:r>
          </a:p>
          <a:p>
            <a:pPr>
              <a:buFont typeface="Wingdings" pitchFamily="2" charset="2"/>
              <a:buChar char="Ø"/>
            </a:pPr>
            <a:r>
              <a:rPr lang="en-US" dirty="0" smtClean="0">
                <a:latin typeface="Times New Roman" pitchFamily="18" charset="0"/>
                <a:cs typeface="Times New Roman" pitchFamily="18" charset="0"/>
              </a:rPr>
              <a:t>More  fossil fuel consumption.</a:t>
            </a:r>
          </a:p>
          <a:p>
            <a:pPr>
              <a:buFont typeface="Wingdings" pitchFamily="2" charset="2"/>
              <a:buChar char="Ø"/>
            </a:pPr>
            <a:r>
              <a:rPr lang="en-US" dirty="0" smtClean="0">
                <a:latin typeface="Times New Roman" pitchFamily="18" charset="0"/>
                <a:cs typeface="Times New Roman" pitchFamily="18" charset="0"/>
              </a:rPr>
              <a:t>More pollution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428604"/>
            <a:ext cx="8401080" cy="6215106"/>
          </a:xfrm>
        </p:spPr>
        <p:txBody>
          <a:bodyPr>
            <a:normAutofit fontScale="92500" lnSpcReduction="20000"/>
          </a:bodyPr>
          <a:lstStyle/>
          <a:p>
            <a:pPr>
              <a:buNone/>
            </a:pPr>
            <a:r>
              <a:rPr lang="en-US" dirty="0" smtClean="0">
                <a:latin typeface="Times New Roman" pitchFamily="18" charset="0"/>
                <a:cs typeface="Times New Roman" pitchFamily="18" charset="0"/>
              </a:rPr>
              <a:t>6. </a:t>
            </a:r>
            <a:r>
              <a:rPr lang="en-US" b="1" dirty="0" smtClean="0">
                <a:latin typeface="Times New Roman" pitchFamily="18" charset="0"/>
                <a:cs typeface="Times New Roman" pitchFamily="18" charset="0"/>
              </a:rPr>
              <a:t>Volcanic activity</a:t>
            </a:r>
            <a:r>
              <a:rPr lang="en-US" dirty="0" smtClean="0">
                <a:latin typeface="Times New Roman" pitchFamily="18" charset="0"/>
                <a:cs typeface="Times New Roman" pitchFamily="18" charset="0"/>
              </a:rPr>
              <a:t>:</a:t>
            </a:r>
          </a:p>
          <a:p>
            <a:pPr>
              <a:buFont typeface="Wingdings" pitchFamily="2" charset="2"/>
              <a:buChar char="Ø"/>
            </a:pPr>
            <a:r>
              <a:rPr lang="en-US" dirty="0" smtClean="0">
                <a:latin typeface="Times New Roman" pitchFamily="18" charset="0"/>
                <a:cs typeface="Times New Roman" pitchFamily="18" charset="0"/>
              </a:rPr>
              <a:t>Major volcanic eruption release large amounts of gases and </a:t>
            </a:r>
            <a:r>
              <a:rPr lang="en-US" dirty="0" err="1" smtClean="0">
                <a:latin typeface="Times New Roman" pitchFamily="18" charset="0"/>
                <a:cs typeface="Times New Roman" pitchFamily="18" charset="0"/>
              </a:rPr>
              <a:t>paticulates</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into the atmosphere.</a:t>
            </a:r>
          </a:p>
          <a:p>
            <a:pPr>
              <a:buNone/>
            </a:pPr>
            <a:r>
              <a:rPr lang="en-US" dirty="0" smtClean="0">
                <a:latin typeface="Times New Roman" pitchFamily="18" charset="0"/>
                <a:cs typeface="Times New Roman" pitchFamily="18" charset="0"/>
              </a:rPr>
              <a:t> 7. </a:t>
            </a:r>
            <a:r>
              <a:rPr lang="en-US" b="1" dirty="0" smtClean="0">
                <a:latin typeface="Times New Roman" pitchFamily="18" charset="0"/>
                <a:cs typeface="Times New Roman" pitchFamily="18" charset="0"/>
              </a:rPr>
              <a:t>Solar variability</a:t>
            </a:r>
            <a:r>
              <a:rPr lang="en-US"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buFont typeface="Wingdings" pitchFamily="2" charset="2"/>
              <a:buChar char="Ø"/>
            </a:pPr>
            <a:r>
              <a:rPr lang="en-US" dirty="0" smtClean="0">
                <a:latin typeface="Times New Roman" pitchFamily="18" charset="0"/>
                <a:cs typeface="Times New Roman" pitchFamily="18" charset="0"/>
              </a:rPr>
              <a:t>Changes </a:t>
            </a:r>
            <a:r>
              <a:rPr lang="en-US" dirty="0" smtClean="0">
                <a:latin typeface="Times New Roman" pitchFamily="18" charset="0"/>
                <a:cs typeface="Times New Roman" pitchFamily="18" charset="0"/>
              </a:rPr>
              <a:t>in the sun’s energy output can influence earth’s climate over a long period.</a:t>
            </a:r>
          </a:p>
          <a:p>
            <a:pPr>
              <a:buNone/>
            </a:pPr>
            <a:r>
              <a:rPr lang="en-US" dirty="0" smtClean="0">
                <a:latin typeface="Times New Roman" pitchFamily="18" charset="0"/>
                <a:cs typeface="Times New Roman" pitchFamily="18" charset="0"/>
              </a:rPr>
              <a:t>8. </a:t>
            </a:r>
            <a:r>
              <a:rPr lang="en-US" b="1" dirty="0" smtClean="0">
                <a:latin typeface="Times New Roman" pitchFamily="18" charset="0"/>
                <a:cs typeface="Times New Roman" pitchFamily="18" charset="0"/>
              </a:rPr>
              <a:t>Surface warming</a:t>
            </a:r>
            <a:r>
              <a:rPr lang="en-US" dirty="0" smtClean="0">
                <a:latin typeface="Times New Roman" pitchFamily="18" charset="0"/>
                <a:cs typeface="Times New Roman" pitchFamily="18" charset="0"/>
              </a:rPr>
              <a:t>:</a:t>
            </a:r>
          </a:p>
          <a:p>
            <a:pPr>
              <a:buFont typeface="Wingdings" pitchFamily="2" charset="2"/>
              <a:buChar char="Ø"/>
            </a:pPr>
            <a:r>
              <a:rPr lang="en-US" dirty="0" smtClean="0">
                <a:latin typeface="Times New Roman" pitchFamily="18" charset="0"/>
                <a:cs typeface="Times New Roman" pitchFamily="18" charset="0"/>
              </a:rPr>
              <a:t>Human activities are making the surface of the earth surface hotter.</a:t>
            </a:r>
          </a:p>
          <a:p>
            <a:pPr>
              <a:buNone/>
            </a:pPr>
            <a:r>
              <a:rPr lang="en-US" dirty="0" smtClean="0">
                <a:latin typeface="Times New Roman" pitchFamily="18" charset="0"/>
                <a:cs typeface="Times New Roman" pitchFamily="18" charset="0"/>
              </a:rPr>
              <a:t>9. </a:t>
            </a:r>
            <a:r>
              <a:rPr lang="en-US" b="1" dirty="0" smtClean="0">
                <a:latin typeface="Times New Roman" pitchFamily="18" charset="0"/>
                <a:cs typeface="Times New Roman" pitchFamily="18" charset="0"/>
              </a:rPr>
              <a:t>Natural </a:t>
            </a:r>
            <a:r>
              <a:rPr lang="en-US" b="1" dirty="0" smtClean="0">
                <a:latin typeface="Times New Roman" pitchFamily="18" charset="0"/>
                <a:cs typeface="Times New Roman" pitchFamily="18" charset="0"/>
              </a:rPr>
              <a:t>Greenhouse gas emission</a:t>
            </a:r>
            <a:r>
              <a:rPr lang="en-US" dirty="0" smtClean="0">
                <a:latin typeface="Times New Roman" pitchFamily="18" charset="0"/>
                <a:cs typeface="Times New Roman" pitchFamily="18" charset="0"/>
              </a:rPr>
              <a:t>;</a:t>
            </a:r>
          </a:p>
          <a:p>
            <a:pPr>
              <a:buFont typeface="Wingdings" pitchFamily="2" charset="2"/>
              <a:buChar char="Ø"/>
            </a:pPr>
            <a:r>
              <a:rPr lang="en-US" dirty="0" smtClean="0">
                <a:latin typeface="Times New Roman" pitchFamily="18" charset="0"/>
                <a:cs typeface="Times New Roman" pitchFamily="18" charset="0"/>
              </a:rPr>
              <a:t>Natural processes like volcanic eruption, wildfires, and decomposition of organic matter release gases like carbon dioxide, methane and nitrous oxide into the atmosphere . </a:t>
            </a:r>
          </a:p>
          <a:p>
            <a:pPr>
              <a:buNone/>
            </a:pPr>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14338"/>
            <a:ext cx="8229600" cy="1143000"/>
          </a:xfrm>
        </p:spPr>
        <p:txBody>
          <a:bodyPr>
            <a:normAutofit/>
          </a:bodyPr>
          <a:lstStyle/>
          <a:p>
            <a:r>
              <a:rPr lang="en-US" sz="2800" b="1" dirty="0" smtClean="0">
                <a:latin typeface="Times New Roman" pitchFamily="18" charset="0"/>
                <a:cs typeface="Times New Roman" pitchFamily="18" charset="0"/>
              </a:rPr>
              <a:t>Effects of global warming</a:t>
            </a:r>
            <a:endParaRPr lang="en-US" sz="2800" b="1" dirty="0">
              <a:latin typeface="Times New Roman" pitchFamily="18" charset="0"/>
              <a:cs typeface="Times New Roman" pitchFamily="18" charset="0"/>
            </a:endParaRPr>
          </a:p>
        </p:txBody>
      </p:sp>
      <p:sp>
        <p:nvSpPr>
          <p:cNvPr id="3" name="Content Placeholder 2"/>
          <p:cNvSpPr>
            <a:spLocks noGrp="1"/>
          </p:cNvSpPr>
          <p:nvPr>
            <p:ph idx="1"/>
          </p:nvPr>
        </p:nvSpPr>
        <p:spPr>
          <a:xfrm>
            <a:off x="285720" y="642918"/>
            <a:ext cx="8229600" cy="6215082"/>
          </a:xfrm>
        </p:spPr>
        <p:txBody>
          <a:bodyPr>
            <a:normAutofit fontScale="77500" lnSpcReduction="20000"/>
          </a:bodyPr>
          <a:lstStyle/>
          <a:p>
            <a:pPr marL="514350" indent="-514350">
              <a:buAutoNum type="arabicPeriod"/>
            </a:pPr>
            <a:r>
              <a:rPr lang="en-US" b="1" dirty="0" smtClean="0">
                <a:latin typeface="Times New Roman" pitchFamily="18" charset="0"/>
                <a:cs typeface="Times New Roman" pitchFamily="18" charset="0"/>
              </a:rPr>
              <a:t>Rise </a:t>
            </a:r>
            <a:r>
              <a:rPr lang="en-US" b="1" dirty="0" smtClean="0">
                <a:latin typeface="Times New Roman" pitchFamily="18" charset="0"/>
                <a:cs typeface="Times New Roman" pitchFamily="18" charset="0"/>
              </a:rPr>
              <a:t>in the sea </a:t>
            </a:r>
            <a:r>
              <a:rPr lang="en-US" b="1" dirty="0" smtClean="0">
                <a:latin typeface="Times New Roman" pitchFamily="18" charset="0"/>
                <a:cs typeface="Times New Roman" pitchFamily="18" charset="0"/>
              </a:rPr>
              <a:t>level</a:t>
            </a:r>
            <a:r>
              <a:rPr lang="en-US" dirty="0" smtClean="0">
                <a:latin typeface="Times New Roman" pitchFamily="18" charset="0"/>
                <a:cs typeface="Times New Roman" pitchFamily="18" charset="0"/>
              </a:rPr>
              <a:t>: </a:t>
            </a:r>
          </a:p>
          <a:p>
            <a:pPr marL="514350" indent="-514350">
              <a:buFont typeface="Wingdings" pitchFamily="2" charset="2"/>
              <a:buChar char="Ø"/>
            </a:pPr>
            <a:r>
              <a:rPr lang="en-US" dirty="0" smtClean="0">
                <a:latin typeface="Times New Roman" pitchFamily="18" charset="0"/>
                <a:cs typeface="Times New Roman" pitchFamily="18" charset="0"/>
              </a:rPr>
              <a:t>As a result of global warming, glaciers and ice sheets melts which cause sea level to rise. </a:t>
            </a:r>
          </a:p>
          <a:p>
            <a:pPr marL="514350" indent="-514350">
              <a:buFont typeface="Wingdings" pitchFamily="2" charset="2"/>
              <a:buChar char="Ø"/>
            </a:pPr>
            <a:r>
              <a:rPr lang="en-US" dirty="0" smtClean="0">
                <a:latin typeface="Times New Roman" pitchFamily="18" charset="0"/>
                <a:cs typeface="Times New Roman" pitchFamily="18" charset="0"/>
              </a:rPr>
              <a:t>Leads to flooding in coastal areas, loss of low lying island</a:t>
            </a: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2. </a:t>
            </a:r>
            <a:r>
              <a:rPr lang="en-US" b="1" dirty="0" smtClean="0">
                <a:latin typeface="Times New Roman" pitchFamily="18" charset="0"/>
                <a:cs typeface="Times New Roman" pitchFamily="18" charset="0"/>
              </a:rPr>
              <a:t>Biodiversity loss</a:t>
            </a:r>
            <a:r>
              <a:rPr lang="en-US" dirty="0" smtClean="0">
                <a:latin typeface="Times New Roman" pitchFamily="18" charset="0"/>
                <a:cs typeface="Times New Roman" pitchFamily="18" charset="0"/>
              </a:rPr>
              <a:t>:</a:t>
            </a:r>
          </a:p>
          <a:p>
            <a:pPr>
              <a:buFont typeface="Wingdings" pitchFamily="2" charset="2"/>
              <a:buChar char="Ø"/>
            </a:pPr>
            <a:r>
              <a:rPr lang="en-US" dirty="0" smtClean="0">
                <a:latin typeface="Times New Roman" pitchFamily="18" charset="0"/>
                <a:cs typeface="Times New Roman" pitchFamily="18" charset="0"/>
              </a:rPr>
              <a:t>Disrupts ecosystems and cause the extinction of plant and animal species. </a:t>
            </a:r>
          </a:p>
          <a:p>
            <a:pPr>
              <a:buNone/>
            </a:pPr>
            <a:r>
              <a:rPr lang="en-US" b="1" dirty="0" smtClean="0">
                <a:latin typeface="Times New Roman" pitchFamily="18" charset="0"/>
                <a:cs typeface="Times New Roman" pitchFamily="18" charset="0"/>
              </a:rPr>
              <a:t>3.Heat waves</a:t>
            </a:r>
            <a:r>
              <a:rPr lang="en-US" dirty="0" smtClean="0">
                <a:latin typeface="Times New Roman" pitchFamily="18" charset="0"/>
                <a:cs typeface="Times New Roman" pitchFamily="18" charset="0"/>
              </a:rPr>
              <a:t>:</a:t>
            </a:r>
          </a:p>
          <a:p>
            <a:pPr>
              <a:buFont typeface="Wingdings" pitchFamily="2" charset="2"/>
              <a:buChar char="Ø"/>
            </a:pPr>
            <a:r>
              <a:rPr lang="en-US" dirty="0" smtClean="0">
                <a:latin typeface="Times New Roman" pitchFamily="18" charset="0"/>
                <a:cs typeface="Times New Roman" pitchFamily="18" charset="0"/>
              </a:rPr>
              <a:t>Leads to frequent heat waves and intense heat in India. </a:t>
            </a:r>
          </a:p>
          <a:p>
            <a:pPr>
              <a:buFont typeface="Wingdings" pitchFamily="2" charset="2"/>
              <a:buChar char="Ø"/>
            </a:pPr>
            <a:r>
              <a:rPr lang="en-US" dirty="0" smtClean="0">
                <a:latin typeface="Times New Roman" pitchFamily="18" charset="0"/>
                <a:cs typeface="Times New Roman" pitchFamily="18" charset="0"/>
              </a:rPr>
              <a:t>These heat waves can cause widespread health problems, particularly among vulnerable populations such as the elderly and children. </a:t>
            </a:r>
          </a:p>
          <a:p>
            <a:pPr>
              <a:buNone/>
            </a:pPr>
            <a:r>
              <a:rPr lang="en-US" dirty="0" smtClean="0">
                <a:latin typeface="Times New Roman" pitchFamily="18" charset="0"/>
                <a:cs typeface="Times New Roman" pitchFamily="18" charset="0"/>
              </a:rPr>
              <a:t>4. </a:t>
            </a:r>
            <a:r>
              <a:rPr lang="en-US" b="1" dirty="0" smtClean="0">
                <a:latin typeface="Times New Roman" pitchFamily="18" charset="0"/>
                <a:cs typeface="Times New Roman" pitchFamily="18" charset="0"/>
              </a:rPr>
              <a:t>Water scarcity</a:t>
            </a:r>
            <a:r>
              <a:rPr lang="en-US" dirty="0" smtClean="0">
                <a:latin typeface="Times New Roman" pitchFamily="18" charset="0"/>
                <a:cs typeface="Times New Roman" pitchFamily="18" charset="0"/>
              </a:rPr>
              <a:t>: </a:t>
            </a:r>
          </a:p>
          <a:p>
            <a:pPr>
              <a:buFont typeface="Wingdings" pitchFamily="2" charset="2"/>
              <a:buChar char="Ø"/>
            </a:pPr>
            <a:r>
              <a:rPr lang="en-US" dirty="0" smtClean="0">
                <a:latin typeface="Times New Roman" pitchFamily="18" charset="0"/>
                <a:cs typeface="Times New Roman" pitchFamily="18" charset="0"/>
              </a:rPr>
              <a:t>Global warming is also causing the changes in precipitation patterns leading to more frequent and severe draughts in many pats of India..</a:t>
            </a:r>
          </a:p>
          <a:p>
            <a:pPr>
              <a:buNone/>
            </a:pPr>
            <a:endParaRPr lang="en-US"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357166"/>
            <a:ext cx="8715436" cy="6357982"/>
          </a:xfrm>
        </p:spPr>
        <p:txBody>
          <a:bodyPr>
            <a:normAutofit/>
          </a:bodyPr>
          <a:lstStyle/>
          <a:p>
            <a:pPr>
              <a:buNone/>
            </a:pPr>
            <a:r>
              <a:rPr lang="en-US" dirty="0" smtClean="0"/>
              <a:t>5</a:t>
            </a:r>
            <a:r>
              <a:rPr lang="en-US" dirty="0" smtClean="0"/>
              <a:t>. </a:t>
            </a:r>
            <a:r>
              <a:rPr lang="en-US" b="1" dirty="0" smtClean="0"/>
              <a:t>Crop failure</a:t>
            </a:r>
            <a:r>
              <a:rPr lang="en-US" dirty="0" smtClean="0"/>
              <a:t>:</a:t>
            </a:r>
          </a:p>
          <a:p>
            <a:pPr>
              <a:buFont typeface="Wingdings" pitchFamily="2" charset="2"/>
              <a:buChar char="Ø"/>
            </a:pPr>
            <a:r>
              <a:rPr lang="en-US" dirty="0" smtClean="0"/>
              <a:t>The change in precipitation patterns lead to crop failure particularly in region where agriculture is rain fed. This leads to food scarcity and losses of the farmers. </a:t>
            </a:r>
          </a:p>
          <a:p>
            <a:pPr>
              <a:buNone/>
            </a:pPr>
            <a:r>
              <a:rPr lang="en-US" dirty="0" smtClean="0"/>
              <a:t>6. </a:t>
            </a:r>
            <a:r>
              <a:rPr lang="en-US" b="1" dirty="0" smtClean="0"/>
              <a:t>Floods</a:t>
            </a:r>
            <a:r>
              <a:rPr lang="en-US" dirty="0" smtClean="0"/>
              <a:t>:</a:t>
            </a:r>
          </a:p>
          <a:p>
            <a:pPr>
              <a:buFont typeface="Wingdings" pitchFamily="2" charset="2"/>
              <a:buChar char="Ø"/>
            </a:pPr>
            <a:r>
              <a:rPr lang="en-US" dirty="0" smtClean="0"/>
              <a:t>Global warming is leading to major climate change resulting in floods in many parts of the country. </a:t>
            </a:r>
          </a:p>
          <a:p>
            <a:pPr>
              <a:buFont typeface="Wingdings" pitchFamily="2" charset="2"/>
              <a:buChar char="Ø"/>
            </a:pPr>
            <a:r>
              <a:rPr lang="en-US" dirty="0" smtClean="0"/>
              <a:t>This can damage homes, infrastructure and crops and can lead to displacement of people</a:t>
            </a:r>
            <a:r>
              <a:rPr lang="en-US" dirty="0" smtClean="0"/>
              <a:t>.</a:t>
            </a:r>
            <a:endParaRPr lang="en-US"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285728"/>
            <a:ext cx="8229600" cy="6572272"/>
          </a:xfrm>
        </p:spPr>
        <p:txBody>
          <a:bodyPr>
            <a:normAutofit/>
          </a:bodyPr>
          <a:lstStyle/>
          <a:p>
            <a:pPr>
              <a:buNone/>
            </a:pPr>
            <a:r>
              <a:rPr lang="en-US" dirty="0" smtClean="0"/>
              <a:t>7. </a:t>
            </a:r>
            <a:r>
              <a:rPr lang="en-US" b="1" dirty="0" smtClean="0"/>
              <a:t>Ocean acidification</a:t>
            </a:r>
            <a:r>
              <a:rPr lang="en-US" dirty="0" smtClean="0"/>
              <a:t>:</a:t>
            </a:r>
          </a:p>
          <a:p>
            <a:pPr>
              <a:buFont typeface="Wingdings" pitchFamily="2" charset="2"/>
              <a:buChar char="Ø"/>
            </a:pPr>
            <a:r>
              <a:rPr lang="en-US" dirty="0" smtClean="0"/>
              <a:t>The absorption of excess CO2 by the ocean can lead to acidification which can harm marine life and disrupt ocean ecosystem. </a:t>
            </a:r>
          </a:p>
          <a:p>
            <a:pPr>
              <a:buNone/>
            </a:pPr>
            <a:r>
              <a:rPr lang="en-US" dirty="0" smtClean="0"/>
              <a:t>8. </a:t>
            </a:r>
            <a:r>
              <a:rPr lang="en-US" b="1" dirty="0" smtClean="0"/>
              <a:t>Impact on human health</a:t>
            </a:r>
            <a:r>
              <a:rPr lang="en-US" dirty="0" smtClean="0"/>
              <a:t>: </a:t>
            </a:r>
          </a:p>
          <a:p>
            <a:pPr>
              <a:buFont typeface="Wingdings" pitchFamily="2" charset="2"/>
              <a:buChar char="Ø"/>
            </a:pPr>
            <a:r>
              <a:rPr lang="en-US" dirty="0" smtClean="0"/>
              <a:t>Heat wave can lead to death and different kinds of diseases.</a:t>
            </a:r>
          </a:p>
          <a:p>
            <a:pPr>
              <a:buFont typeface="Wingdings" pitchFamily="2" charset="2"/>
              <a:buChar char="Ø"/>
            </a:pPr>
            <a:r>
              <a:rPr lang="en-US" dirty="0" smtClean="0"/>
              <a:t>Floods and storms can cause injuries and fatalities.</a:t>
            </a:r>
          </a:p>
          <a:p>
            <a:pPr>
              <a:buFont typeface="Wingdings" pitchFamily="2" charset="2"/>
              <a:buChar char="Ø"/>
            </a:pPr>
            <a:r>
              <a:rPr lang="en-US" dirty="0" smtClean="0"/>
              <a:t>The disruption of food and water supplies can also lead to malnutrition and water borne diseases.</a:t>
            </a:r>
            <a:endParaRPr lang="en-US" dirty="0" smtClean="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1444</TotalTime>
  <Words>604</Words>
  <Application>Microsoft Office PowerPoint</Application>
  <PresentationFormat>On-screen Show (4:3)</PresentationFormat>
  <Paragraphs>50</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Global Warming</vt:lpstr>
      <vt:lpstr>Causes of global warming</vt:lpstr>
      <vt:lpstr>Slide 3</vt:lpstr>
      <vt:lpstr>Slide 4</vt:lpstr>
      <vt:lpstr>Effects of global warming</vt:lpstr>
      <vt:lpstr>Slide 6</vt:lpstr>
      <vt:lpstr>Slide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Warming</dc:title>
  <dc:creator>Lenovo</dc:creator>
  <cp:lastModifiedBy>Lenovo</cp:lastModifiedBy>
  <cp:revision>16</cp:revision>
  <dcterms:created xsi:type="dcterms:W3CDTF">2025-02-25T17:54:16Z</dcterms:created>
  <dcterms:modified xsi:type="dcterms:W3CDTF">2025-02-28T13:05:12Z</dcterms:modified>
</cp:coreProperties>
</file>