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72" r:id="rId9"/>
    <p:sldId id="264" r:id="rId10"/>
    <p:sldId id="265" r:id="rId11"/>
    <p:sldId id="266" r:id="rId12"/>
    <p:sldId id="267" r:id="rId13"/>
    <p:sldId id="269" r:id="rId14"/>
    <p:sldId id="270" r:id="rId15"/>
    <p:sldId id="268" r:id="rId16"/>
    <p:sldId id="273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980F-159A-4028-B9DF-C70F89FD02D3}" type="datetimeFigureOut">
              <a:rPr lang="en-IN" smtClean="0"/>
              <a:pPr/>
              <a:t>28-02-2025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8BBF6-2CCC-4396-A496-E72B92730E0E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4920203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980F-159A-4028-B9DF-C70F89FD02D3}" type="datetimeFigureOut">
              <a:rPr lang="en-IN" smtClean="0"/>
              <a:pPr/>
              <a:t>28-02-2025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8BBF6-2CCC-4396-A496-E72B92730E0E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3092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980F-159A-4028-B9DF-C70F89FD02D3}" type="datetimeFigureOut">
              <a:rPr lang="en-IN" smtClean="0"/>
              <a:pPr/>
              <a:t>28-02-2025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8BBF6-2CCC-4396-A496-E72B92730E0E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2263010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980F-159A-4028-B9DF-C70F89FD02D3}" type="datetimeFigureOut">
              <a:rPr lang="en-IN" smtClean="0"/>
              <a:pPr/>
              <a:t>28-02-2025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8BBF6-2CCC-4396-A496-E72B92730E0E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5525395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980F-159A-4028-B9DF-C70F89FD02D3}" type="datetimeFigureOut">
              <a:rPr lang="en-IN" smtClean="0"/>
              <a:pPr/>
              <a:t>28-02-2025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8BBF6-2CCC-4396-A496-E72B92730E0E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40584169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980F-159A-4028-B9DF-C70F89FD02D3}" type="datetimeFigureOut">
              <a:rPr lang="en-IN" smtClean="0"/>
              <a:pPr/>
              <a:t>28-02-2025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8BBF6-2CCC-4396-A496-E72B92730E0E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13473118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980F-159A-4028-B9DF-C70F89FD02D3}" type="datetimeFigureOut">
              <a:rPr lang="en-IN" smtClean="0"/>
              <a:pPr/>
              <a:t>28-02-2025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8BBF6-2CCC-4396-A496-E72B92730E0E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3468461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980F-159A-4028-B9DF-C70F89FD02D3}" type="datetimeFigureOut">
              <a:rPr lang="en-IN" smtClean="0"/>
              <a:pPr/>
              <a:t>28-02-2025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8BBF6-2CCC-4396-A496-E72B92730E0E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4523374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980F-159A-4028-B9DF-C70F89FD02D3}" type="datetimeFigureOut">
              <a:rPr lang="en-IN" smtClean="0"/>
              <a:pPr/>
              <a:t>28-02-2025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8BBF6-2CCC-4396-A496-E72B92730E0E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9487653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980F-159A-4028-B9DF-C70F89FD02D3}" type="datetimeFigureOut">
              <a:rPr lang="en-IN" smtClean="0"/>
              <a:pPr/>
              <a:t>28-02-2025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8BBF6-2CCC-4396-A496-E72B92730E0E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36214082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980F-159A-4028-B9DF-C70F89FD02D3}" type="datetimeFigureOut">
              <a:rPr lang="en-IN" smtClean="0"/>
              <a:pPr/>
              <a:t>28-02-2025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8BBF6-2CCC-4396-A496-E72B92730E0E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16308944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4D980F-159A-4028-B9DF-C70F89FD02D3}" type="datetimeFigureOut">
              <a:rPr lang="en-IN" smtClean="0"/>
              <a:pPr/>
              <a:t>28-02-2025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08BBF6-2CCC-4396-A496-E72B92730E0E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3476916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7584" y="0"/>
            <a:ext cx="7772400" cy="1008112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Unit 3 </a:t>
            </a:r>
            <a:br>
              <a:rPr lang="en-US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Economic Growth and Development</a:t>
            </a:r>
            <a:endParaRPr lang="en-IN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528" y="980728"/>
            <a:ext cx="8640960" cy="6336704"/>
          </a:xfrm>
        </p:spPr>
        <p:txBody>
          <a:bodyPr/>
          <a:lstStyle/>
          <a:p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Meaning of economic growth</a:t>
            </a:r>
          </a:p>
          <a:p>
            <a:pPr marL="457200" indent="-457200" algn="just">
              <a:buFont typeface="Wingdings" pitchFamily="2" charset="2"/>
              <a:buChar char="Ø"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Economic growth describes a rise in the production of goods and services in a country  or region over a particular period.</a:t>
            </a:r>
          </a:p>
          <a:p>
            <a:pPr marL="457200" indent="-457200" algn="just">
              <a:buFont typeface="Wingdings" pitchFamily="2" charset="2"/>
              <a:buChar char="Ø"/>
            </a:pP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Wingdings" pitchFamily="2" charset="2"/>
              <a:buChar char="Ø"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Economic growth is reflected by an increase in the gross domestic product (GDP).</a:t>
            </a:r>
          </a:p>
          <a:p>
            <a:pPr marL="457200" indent="-457200" algn="just">
              <a:buFont typeface="Wingdings" pitchFamily="2" charset="2"/>
              <a:buChar char="Ø"/>
            </a:pP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Wingdings" pitchFamily="2" charset="2"/>
              <a:buChar char="Ø"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 GDP is the total monetary value attached to all goods and services produced in a country over a specified period of time.</a:t>
            </a:r>
          </a:p>
          <a:p>
            <a:pPr marL="457200" indent="-457200">
              <a:buFont typeface="Wingdings" pitchFamily="2" charset="2"/>
              <a:buChar char="Ø"/>
            </a:pPr>
            <a:endParaRPr lang="en-US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237297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260648"/>
            <a:ext cx="8712968" cy="64087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Difference between economic growth and development:</a:t>
            </a:r>
          </a:p>
          <a:p>
            <a:endParaRPr lang="en-IN" sz="24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426679558"/>
              </p:ext>
            </p:extLst>
          </p:nvPr>
        </p:nvGraphicFramePr>
        <p:xfrm>
          <a:off x="251520" y="980728"/>
          <a:ext cx="8712968" cy="57606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56484"/>
                <a:gridCol w="4356484"/>
              </a:tblGrid>
              <a:tr h="508929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Economic growth</a:t>
                      </a:r>
                      <a:endParaRPr lang="en-IN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Economic development</a:t>
                      </a:r>
                      <a:endParaRPr lang="en-IN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007830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1.  Economic</a:t>
                      </a:r>
                      <a:r>
                        <a:rPr lang="en-US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growth is an increase in the total output of country’s economy. It relates to the number of goods and services produced in the economy over a period of time</a:t>
                      </a:r>
                      <a:endParaRPr lang="en-IN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1. Economic development</a:t>
                      </a:r>
                      <a:r>
                        <a:rPr lang="en-US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assesses not only the change in output of the economy but also the quality of the output.</a:t>
                      </a:r>
                      <a:endParaRPr lang="en-IN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238458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2. Economic</a:t>
                      </a:r>
                      <a:r>
                        <a:rPr lang="en-US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growth is a narrower concept when compared to economic development.</a:t>
                      </a:r>
                      <a:endParaRPr lang="en-IN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2. It is a broader concept than</a:t>
                      </a:r>
                      <a:r>
                        <a:rPr lang="en-US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economic growth.</a:t>
                      </a:r>
                      <a:endParaRPr lang="en-IN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08929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  <a:r>
                        <a:rPr lang="en-US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It is a short term measure.</a:t>
                      </a:r>
                      <a:endParaRPr lang="en-IN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3. It is a long term measure.</a:t>
                      </a:r>
                      <a:endParaRPr lang="en-IN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496493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4. Measured</a:t>
                      </a:r>
                      <a:r>
                        <a:rPr lang="en-US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through quantitative </a:t>
                      </a:r>
                      <a:r>
                        <a:rPr lang="en-US" sz="2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metrices</a:t>
                      </a:r>
                      <a:r>
                        <a:rPr lang="en-US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such as increase in real GDP</a:t>
                      </a:r>
                      <a:endParaRPr lang="en-IN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4. Measured through both qualitative and quantitative measures. For</a:t>
                      </a:r>
                      <a:r>
                        <a:rPr lang="en-US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example, human development index, infant mortality rate.</a:t>
                      </a:r>
                      <a:endParaRPr lang="en-IN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4743606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091566680"/>
              </p:ext>
            </p:extLst>
          </p:nvPr>
        </p:nvGraphicFramePr>
        <p:xfrm>
          <a:off x="251520" y="332656"/>
          <a:ext cx="8712968" cy="61206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56484"/>
                <a:gridCol w="4356484"/>
              </a:tblGrid>
              <a:tr h="673631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Economic growth</a:t>
                      </a:r>
                      <a:endParaRPr lang="en-IN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Economic development</a:t>
                      </a:r>
                      <a:endParaRPr lang="en-IN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59495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5. It is a steady</a:t>
                      </a:r>
                      <a:r>
                        <a:rPr lang="en-US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, continuous process.</a:t>
                      </a:r>
                      <a:endParaRPr lang="en-IN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5. It is a discontinuous</a:t>
                      </a:r>
                      <a:r>
                        <a:rPr lang="en-US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and spontaneous process.</a:t>
                      </a:r>
                      <a:endParaRPr lang="en-IN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73631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6. It is an endogenous process.</a:t>
                      </a:r>
                      <a:endParaRPr lang="en-IN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6. It is an exogenous</a:t>
                      </a:r>
                      <a:r>
                        <a:rPr lang="en-US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process.</a:t>
                      </a:r>
                      <a:endParaRPr lang="en-IN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73631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7. Unidirectional</a:t>
                      </a:r>
                      <a:r>
                        <a:rPr lang="en-US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approach</a:t>
                      </a:r>
                      <a:endParaRPr lang="en-IN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  <a:r>
                        <a:rPr lang="en-US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Multidimensional  approach</a:t>
                      </a:r>
                      <a:endParaRPr lang="en-IN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59495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8. Economic</a:t>
                      </a:r>
                      <a:r>
                        <a:rPr lang="en-US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growth can take place without economic development.</a:t>
                      </a:r>
                      <a:endParaRPr lang="en-IN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8. Economic</a:t>
                      </a:r>
                      <a:r>
                        <a:rPr lang="en-US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development cannot take place without economic growth. </a:t>
                      </a:r>
                      <a:endParaRPr lang="en-IN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980796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9.</a:t>
                      </a:r>
                      <a:r>
                        <a:rPr lang="en-US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Does not reflect the depletion of natural resources and other factors that affect sustainability such as pollution, congestion and diseases. </a:t>
                      </a:r>
                      <a:endParaRPr lang="en-IN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9. Concerned with sustainability</a:t>
                      </a:r>
                      <a:r>
                        <a:rPr lang="en-US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which means meeting the needs of the present without comprising the environment of the future generation. </a:t>
                      </a:r>
                      <a:endParaRPr lang="en-IN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8815355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1266"/>
            <a:ext cx="8229600" cy="634082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Per capita income as a measure of development</a:t>
            </a:r>
            <a:endParaRPr lang="en-IN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 fontScale="92500" lnSpcReduction="20000"/>
          </a:bodyPr>
          <a:lstStyle/>
          <a:p>
            <a:pPr marL="0" indent="0"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Per capita income can be defined as the income per head or the average income. Per capita income of a country can be obtained by dividing the national income by the total population of the country. </a:t>
            </a:r>
          </a:p>
          <a:p>
            <a:pPr marL="0" indent="0"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This per capita is used to measure the socio-economic status as well as the standard to living. </a:t>
            </a:r>
          </a:p>
          <a:p>
            <a:pPr marL="0" indent="0"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If the per capita income of a country is high then standard of living in the country is high and vice-versa. </a:t>
            </a:r>
          </a:p>
          <a:p>
            <a:pPr marL="0" indent="0"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formula for calculating per capita income is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/>
              <a:t>Per Capita Income=   </a:t>
            </a:r>
          </a:p>
          <a:p>
            <a:pPr marL="0" indent="0">
              <a:buNone/>
            </a:pPr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00496" y="5286388"/>
            <a:ext cx="1773633" cy="5715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7593536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Merits of per capita income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197493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1.  Determining the income inequality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Higher per capita income have an even distribution of income while those with lower per capita income entertains uneven income distribution. </a:t>
            </a:r>
          </a:p>
          <a:p>
            <a:pPr marL="514350" indent="-514350">
              <a:buAutoNum type="arabicPeriod" startAt="2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Poverty alleviation: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An increase in per capita income may push a large number of people above the poverty line. </a:t>
            </a:r>
          </a:p>
          <a:p>
            <a:pPr marL="514350" indent="-51435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Indicator of economic prosperity: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It is an indicator of the average income levels within a population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Higher per capita income generally suggests a higher standard of living and greater economic prosperity. </a:t>
            </a:r>
          </a:p>
          <a:p>
            <a:pPr marL="514350" indent="-514350">
              <a:buFont typeface="Wingdings" pitchFamily="2" charset="2"/>
              <a:buChar char="Ø"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AutoNum type="arabicPeriod" startAt="2"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571480"/>
            <a:ext cx="8229600" cy="555468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4.Policy planning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Government and policy makers use per capita income to formulate economic policies.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It helps identify areas that may require intervention and provides a basis for planning and resource allocation.</a:t>
            </a:r>
          </a:p>
          <a:p>
            <a:pPr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Investment attractiveness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Investors often consider per capita income when assessing the attractiveness of a country for investment.</a:t>
            </a:r>
          </a:p>
          <a:p>
            <a:pPr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International comparison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Per capita income allows for easy comparisons between countries or regions.</a:t>
            </a:r>
          </a:p>
          <a:p>
            <a:pPr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500042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Demerits of per capita income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6572296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Economic welfare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welfare of the people isn’t reflected in per capita income. 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quality of work conditions, the number of hours worked, education level and health benefits are not included in the per capita income.</a:t>
            </a:r>
          </a:p>
          <a:p>
            <a:pPr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Living standard: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Since per capita income uses the overall income of a population and divides it by the total number of people, it doesn’t always provide and accurate representation of the standard of living.</a:t>
            </a:r>
          </a:p>
          <a:p>
            <a:pPr>
              <a:buNone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3. inflation: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Per capita income doesn’t reflect inflation in an economy, which is the rate  at which price rise over time.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Per capita income can overstate income of a population. </a:t>
            </a: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7334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5911873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Non-monetary aspects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Per capita income does not capture non-monetary aspects of development, such as health, education, and environmental sustainability. 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Volatility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Per capita income can be sensitive to short term economic fluctuations.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Unstable economic conditions may lead to misleading conclusions about long term development trends. 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Cost of living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Differences in the cost of living across regions are not reflected in per capita income.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Adjustments using Purchasing Power Parity (PPP)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can address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this issue to some extent.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5121"/>
            <a:ext cx="8229600" cy="1143000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Definition of Economic Growth</a:t>
            </a:r>
            <a:endParaRPr lang="en-IN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124744"/>
            <a:ext cx="8496944" cy="554461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Amartya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Sen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“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one aspect of the process of economic development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”.</a:t>
            </a:r>
          </a:p>
          <a:p>
            <a:pPr marL="0" indent="0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Kindle Berger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“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Economic growth means more output and economic development implies more output and changes in the technical and institutional arrangements, by which it is produced.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”</a:t>
            </a:r>
          </a:p>
          <a:p>
            <a:pPr marL="0" indent="0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Smith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“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Economic growth is the result of an enhancement in productive processes, which delivers an increase in wealth and production with the same resources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” </a:t>
            </a:r>
          </a:p>
        </p:txBody>
      </p:sp>
    </p:spTree>
    <p:extLst>
      <p:ext uri="{BB962C8B-B14F-4D97-AF65-F5344CB8AC3E}">
        <p14:creationId xmlns:p14="http://schemas.microsoft.com/office/powerpoint/2010/main" xmlns="" val="4532840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Factors influencing economic growth</a:t>
            </a:r>
            <a:br>
              <a:rPr lang="en-US" sz="2800" b="1" dirty="0" smtClean="0">
                <a:latin typeface="Times New Roman" pitchFamily="18" charset="0"/>
                <a:cs typeface="Times New Roman" pitchFamily="18" charset="0"/>
              </a:rPr>
            </a:br>
            <a:endParaRPr lang="en-IN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764704"/>
            <a:ext cx="8589640" cy="5976664"/>
          </a:xfrm>
        </p:spPr>
        <p:txBody>
          <a:bodyPr>
            <a:normAutofit fontScale="92500" lnSpcReduction="10000"/>
          </a:bodyPr>
          <a:lstStyle/>
          <a:p>
            <a:pPr marL="514350" indent="-514350" algn="just">
              <a:buFont typeface="+mj-lt"/>
              <a:buAutoNum type="arabicParenR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Natural resources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Among the natural resources we generally include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land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area and the quality of soil, forest wealth, good river system, minerals and oil resources etc.</a:t>
            </a:r>
          </a:p>
          <a:p>
            <a:pPr algn="just"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 country deficient in natural resources may not be in a position to develop rapidly. </a:t>
            </a:r>
          </a:p>
          <a:p>
            <a:pPr marL="0" indent="0" algn="just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2.)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Human resources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just"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Increase in skills and capabilities of a workforce ultimately increases the economic growth of a country. </a:t>
            </a:r>
          </a:p>
          <a:p>
            <a:pPr algn="just"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Investment in human capital in the form of educational and medical and such other social schemes is very much desirable. </a:t>
            </a:r>
          </a:p>
          <a:p>
            <a:pPr marL="0" indent="0" algn="just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711609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40871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Infrastructure development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Improvements and increased investment in physical capital such as roadways, machinery, and factories will increase the efficiency of economic output by reducing cost.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4)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Population growth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An increase in population growth will result in availability of more human resources which in turn will increase the output in terms of quantity.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population growth should be normal. A galloping rise in population retards economic progress.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5)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Advancement in technology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Application of advanced technology will result in increased productivity of labor and economic growth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of a country.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Capital accumulation is not possible without technical progress. </a:t>
            </a:r>
          </a:p>
          <a:p>
            <a:pPr marL="0" indent="0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259478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Definition of 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conomic 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evelopment</a:t>
            </a:r>
            <a:endParaRPr lang="en-IN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126055"/>
          </a:xfrm>
        </p:spPr>
        <p:txBody>
          <a:bodyPr>
            <a:normAutofit/>
          </a:bodyPr>
          <a:lstStyle/>
          <a:p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According to Prof.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Kindle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erger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growth not only indicates increase in output , it also indicates more efficiency, which means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more output per unit of input. While development, indicates changes in structure of output and in the allocation of inputs by sectors.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According to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Maddison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“The raising of income levels is generally called economic growth in rich countries and in poor ones it called economic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growth”.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140264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14356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Features of Economic Development</a:t>
            </a:r>
            <a:endParaRPr lang="en-IN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836712"/>
            <a:ext cx="8496944" cy="57606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Sustained increase in real income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marL="0" indent="0">
              <a:buFont typeface="Wingdings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Economic development involves a continuous and substantial increase in real income per capita. This signifies rising standards and improved purchasing power of individual.</a:t>
            </a:r>
          </a:p>
          <a:p>
            <a:pPr marL="0" indent="0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Reduction of poverty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Font typeface="Wingdings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An essential feature of economic development is the reduction in poverty levels. It aims to ensure that a larger proportion of the population has access to basic necessities and an improved quality of life. </a:t>
            </a:r>
          </a:p>
          <a:p>
            <a:pPr marL="0" indent="0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Improvement in Education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Font typeface="Wingdings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Economic development is closely linked to advancements in education. It involves increasing literacy rates, promoting access to quality education and enhancing overall human capital.</a:t>
            </a: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614869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260648"/>
            <a:ext cx="8964488" cy="6480720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Enhanced healthcare and longer life expectancy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lnSpc>
                <a:spcPct val="170000"/>
              </a:lnSpc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Economic development includes improvement in healthcare infrastructure, increased access to medical services, and a subsequent increase in life expectancy.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Infrastructure development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lnSpc>
                <a:spcPct val="170000"/>
              </a:lnSpc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Development in infrastructure includes transportation, communication, energy and water supply.</a:t>
            </a:r>
          </a:p>
          <a:p>
            <a:pPr>
              <a:lnSpc>
                <a:spcPct val="170000"/>
              </a:lnSpc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Adequate infrastructure is crucial for economic activities  and daily life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717202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500042"/>
            <a:ext cx="8229600" cy="600079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Industrialization and Diversification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Diversification of the economy into different sectors contributes to increased productivity and employment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7.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Technological Advancement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marL="0" indent="0">
              <a:buFont typeface="Wingdings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Adoption of new technology can increase productivity, efficiency and innovation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8.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Environmental Sustainability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Sustainable development is a key feature, emphasizing responsible resource use, environmental conservation, and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stategies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to address climate change. 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Balancing economic growth with environmental protection is crucial for long term well being.</a:t>
            </a:r>
          </a:p>
          <a:p>
            <a:pPr marL="0" indent="0"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6812260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9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Inclusive growth and reduced inequality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lnSpc>
                <a:spcPct val="120000"/>
              </a:lnSpc>
              <a:buFont typeface="Wingdings" pitchFamily="2" charset="2"/>
              <a:buChar char="Ø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Economic development aims for inclusive growth, ensuring that the benefits of development are shared across all segments of the society. 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Reduction in inequality is necessary for economic development. 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10.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Global integration and trade: </a:t>
            </a:r>
          </a:p>
          <a:p>
            <a:pPr>
              <a:lnSpc>
                <a:spcPct val="120000"/>
              </a:lnSpc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Engaging in international trade and fostering global integration contribute to economic development. </a:t>
            </a:r>
          </a:p>
          <a:p>
            <a:pPr>
              <a:lnSpc>
                <a:spcPct val="120000"/>
              </a:lnSpc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Access to global market, technology transfer and foreign direct investment can accelerate development.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70000"/>
              </a:lnSpc>
            </a:pPr>
            <a:endParaRPr lang="en-IN" dirty="0">
              <a:latin typeface="Times New Roman" pitchFamily="18" charset="0"/>
              <a:cs typeface="Times New Roman" pitchFamily="18" charset="0"/>
            </a:endParaRP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xmlns="" val="10569593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10511</TotalTime>
  <Words>1484</Words>
  <Application>Microsoft Office PowerPoint</Application>
  <PresentationFormat>On-screen Show (4:3)</PresentationFormat>
  <Paragraphs>119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Unit 3  Economic Growth and Development</vt:lpstr>
      <vt:lpstr>Definition of Economic Growth</vt:lpstr>
      <vt:lpstr>Factors influencing economic growth </vt:lpstr>
      <vt:lpstr>Slide 4</vt:lpstr>
      <vt:lpstr>Definition of Economic Development</vt:lpstr>
      <vt:lpstr>Features of Economic Development</vt:lpstr>
      <vt:lpstr>Slide 7</vt:lpstr>
      <vt:lpstr>Slide 8</vt:lpstr>
      <vt:lpstr>Slide 9</vt:lpstr>
      <vt:lpstr>Slide 10</vt:lpstr>
      <vt:lpstr>Slide 11</vt:lpstr>
      <vt:lpstr>Per capita income as a measure of development</vt:lpstr>
      <vt:lpstr>Merits of per capita income</vt:lpstr>
      <vt:lpstr>Slide 14</vt:lpstr>
      <vt:lpstr>Demerits of per capita income</vt:lpstr>
      <vt:lpstr>Slide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3  Economic Growth and Development</dc:title>
  <dc:creator>user</dc:creator>
  <cp:lastModifiedBy>Lenovo</cp:lastModifiedBy>
  <cp:revision>70</cp:revision>
  <dcterms:created xsi:type="dcterms:W3CDTF">2025-02-21T05:36:52Z</dcterms:created>
  <dcterms:modified xsi:type="dcterms:W3CDTF">2025-03-07T17:37:43Z</dcterms:modified>
</cp:coreProperties>
</file>