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5" r:id="rId5"/>
    <p:sldId id="259" r:id="rId6"/>
    <p:sldId id="266" r:id="rId7"/>
    <p:sldId id="260" r:id="rId8"/>
    <p:sldId id="261" r:id="rId9"/>
    <p:sldId id="262" r:id="rId10"/>
    <p:sldId id="264" r:id="rId11"/>
    <p:sldId id="263"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IN"/>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B4BE6644-BDFA-4C8F-8F2C-A34B218E6956}" type="datetimeFigureOut">
              <a:rPr lang="en-IN" smtClean="0"/>
              <a:pPr/>
              <a:t>20-02-2025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09563CD-CE3C-487E-A176-DD474F517048}" type="slidenum">
              <a:rPr lang="en-IN" smtClean="0"/>
              <a:pPr/>
              <a:t>‹#›</a:t>
            </a:fld>
            <a:endParaRPr lang="en-IN"/>
          </a:p>
        </p:txBody>
      </p:sp>
    </p:spTree>
    <p:extLst>
      <p:ext uri="{BB962C8B-B14F-4D97-AF65-F5344CB8AC3E}">
        <p14:creationId xmlns="" xmlns:p14="http://schemas.microsoft.com/office/powerpoint/2010/main" val="1022089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4BE6644-BDFA-4C8F-8F2C-A34B218E6956}" type="datetimeFigureOut">
              <a:rPr lang="en-IN" smtClean="0"/>
              <a:pPr/>
              <a:t>20-02-2025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09563CD-CE3C-487E-A176-DD474F517048}" type="slidenum">
              <a:rPr lang="en-IN" smtClean="0"/>
              <a:pPr/>
              <a:t>‹#›</a:t>
            </a:fld>
            <a:endParaRPr lang="en-IN"/>
          </a:p>
        </p:txBody>
      </p:sp>
    </p:spTree>
    <p:extLst>
      <p:ext uri="{BB962C8B-B14F-4D97-AF65-F5344CB8AC3E}">
        <p14:creationId xmlns="" xmlns:p14="http://schemas.microsoft.com/office/powerpoint/2010/main" val="3688067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4BE6644-BDFA-4C8F-8F2C-A34B218E6956}" type="datetimeFigureOut">
              <a:rPr lang="en-IN" smtClean="0"/>
              <a:pPr/>
              <a:t>20-02-2025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09563CD-CE3C-487E-A176-DD474F517048}" type="slidenum">
              <a:rPr lang="en-IN" smtClean="0"/>
              <a:pPr/>
              <a:t>‹#›</a:t>
            </a:fld>
            <a:endParaRPr lang="en-IN"/>
          </a:p>
        </p:txBody>
      </p:sp>
    </p:spTree>
    <p:extLst>
      <p:ext uri="{BB962C8B-B14F-4D97-AF65-F5344CB8AC3E}">
        <p14:creationId xmlns="" xmlns:p14="http://schemas.microsoft.com/office/powerpoint/2010/main" val="28322123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B4BE6644-BDFA-4C8F-8F2C-A34B218E6956}" type="datetimeFigureOut">
              <a:rPr lang="en-IN" smtClean="0"/>
              <a:pPr/>
              <a:t>20-02-2025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09563CD-CE3C-487E-A176-DD474F517048}" type="slidenum">
              <a:rPr lang="en-IN" smtClean="0"/>
              <a:pPr/>
              <a:t>‹#›</a:t>
            </a:fld>
            <a:endParaRPr lang="en-IN"/>
          </a:p>
        </p:txBody>
      </p:sp>
    </p:spTree>
    <p:extLst>
      <p:ext uri="{BB962C8B-B14F-4D97-AF65-F5344CB8AC3E}">
        <p14:creationId xmlns="" xmlns:p14="http://schemas.microsoft.com/office/powerpoint/2010/main" val="1420070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4BE6644-BDFA-4C8F-8F2C-A34B218E6956}" type="datetimeFigureOut">
              <a:rPr lang="en-IN" smtClean="0"/>
              <a:pPr/>
              <a:t>20-02-2025</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09563CD-CE3C-487E-A176-DD474F517048}" type="slidenum">
              <a:rPr lang="en-IN" smtClean="0"/>
              <a:pPr/>
              <a:t>‹#›</a:t>
            </a:fld>
            <a:endParaRPr lang="en-IN"/>
          </a:p>
        </p:txBody>
      </p:sp>
    </p:spTree>
    <p:extLst>
      <p:ext uri="{BB962C8B-B14F-4D97-AF65-F5344CB8AC3E}">
        <p14:creationId xmlns="" xmlns:p14="http://schemas.microsoft.com/office/powerpoint/2010/main" val="852501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B4BE6644-BDFA-4C8F-8F2C-A34B218E6956}" type="datetimeFigureOut">
              <a:rPr lang="en-IN" smtClean="0"/>
              <a:pPr/>
              <a:t>20-02-2025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09563CD-CE3C-487E-A176-DD474F517048}" type="slidenum">
              <a:rPr lang="en-IN" smtClean="0"/>
              <a:pPr/>
              <a:t>‹#›</a:t>
            </a:fld>
            <a:endParaRPr lang="en-IN"/>
          </a:p>
        </p:txBody>
      </p:sp>
    </p:spTree>
    <p:extLst>
      <p:ext uri="{BB962C8B-B14F-4D97-AF65-F5344CB8AC3E}">
        <p14:creationId xmlns="" xmlns:p14="http://schemas.microsoft.com/office/powerpoint/2010/main" val="1864446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B4BE6644-BDFA-4C8F-8F2C-A34B218E6956}" type="datetimeFigureOut">
              <a:rPr lang="en-IN" smtClean="0"/>
              <a:pPr/>
              <a:t>20-02-2025</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09563CD-CE3C-487E-A176-DD474F517048}" type="slidenum">
              <a:rPr lang="en-IN" smtClean="0"/>
              <a:pPr/>
              <a:t>‹#›</a:t>
            </a:fld>
            <a:endParaRPr lang="en-IN"/>
          </a:p>
        </p:txBody>
      </p:sp>
    </p:spTree>
    <p:extLst>
      <p:ext uri="{BB962C8B-B14F-4D97-AF65-F5344CB8AC3E}">
        <p14:creationId xmlns="" xmlns:p14="http://schemas.microsoft.com/office/powerpoint/2010/main" val="27260994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B4BE6644-BDFA-4C8F-8F2C-A34B218E6956}" type="datetimeFigureOut">
              <a:rPr lang="en-IN" smtClean="0"/>
              <a:pPr/>
              <a:t>20-02-2025</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09563CD-CE3C-487E-A176-DD474F517048}" type="slidenum">
              <a:rPr lang="en-IN" smtClean="0"/>
              <a:pPr/>
              <a:t>‹#›</a:t>
            </a:fld>
            <a:endParaRPr lang="en-IN"/>
          </a:p>
        </p:txBody>
      </p:sp>
    </p:spTree>
    <p:extLst>
      <p:ext uri="{BB962C8B-B14F-4D97-AF65-F5344CB8AC3E}">
        <p14:creationId xmlns="" xmlns:p14="http://schemas.microsoft.com/office/powerpoint/2010/main" val="1897131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BE6644-BDFA-4C8F-8F2C-A34B218E6956}" type="datetimeFigureOut">
              <a:rPr lang="en-IN" smtClean="0"/>
              <a:pPr/>
              <a:t>20-02-2025</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09563CD-CE3C-487E-A176-DD474F517048}" type="slidenum">
              <a:rPr lang="en-IN" smtClean="0"/>
              <a:pPr/>
              <a:t>‹#›</a:t>
            </a:fld>
            <a:endParaRPr lang="en-IN"/>
          </a:p>
        </p:txBody>
      </p:sp>
    </p:spTree>
    <p:extLst>
      <p:ext uri="{BB962C8B-B14F-4D97-AF65-F5344CB8AC3E}">
        <p14:creationId xmlns="" xmlns:p14="http://schemas.microsoft.com/office/powerpoint/2010/main" val="3832235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BE6644-BDFA-4C8F-8F2C-A34B218E6956}" type="datetimeFigureOut">
              <a:rPr lang="en-IN" smtClean="0"/>
              <a:pPr/>
              <a:t>20-02-2025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09563CD-CE3C-487E-A176-DD474F517048}" type="slidenum">
              <a:rPr lang="en-IN" smtClean="0"/>
              <a:pPr/>
              <a:t>‹#›</a:t>
            </a:fld>
            <a:endParaRPr lang="en-IN"/>
          </a:p>
        </p:txBody>
      </p:sp>
    </p:spTree>
    <p:extLst>
      <p:ext uri="{BB962C8B-B14F-4D97-AF65-F5344CB8AC3E}">
        <p14:creationId xmlns="" xmlns:p14="http://schemas.microsoft.com/office/powerpoint/2010/main" val="698529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4BE6644-BDFA-4C8F-8F2C-A34B218E6956}" type="datetimeFigureOut">
              <a:rPr lang="en-IN" smtClean="0"/>
              <a:pPr/>
              <a:t>20-02-2025</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09563CD-CE3C-487E-A176-DD474F517048}" type="slidenum">
              <a:rPr lang="en-IN" smtClean="0"/>
              <a:pPr/>
              <a:t>‹#›</a:t>
            </a:fld>
            <a:endParaRPr lang="en-IN"/>
          </a:p>
        </p:txBody>
      </p:sp>
    </p:spTree>
    <p:extLst>
      <p:ext uri="{BB962C8B-B14F-4D97-AF65-F5344CB8AC3E}">
        <p14:creationId xmlns="" xmlns:p14="http://schemas.microsoft.com/office/powerpoint/2010/main" val="2016148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E6644-BDFA-4C8F-8F2C-A34B218E6956}" type="datetimeFigureOut">
              <a:rPr lang="en-IN" smtClean="0"/>
              <a:pPr/>
              <a:t>20-02-2025</a:t>
            </a:fld>
            <a:endParaRPr lang="en-IN"/>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9563CD-CE3C-487E-A176-DD474F517048}" type="slidenum">
              <a:rPr lang="en-IN" smtClean="0"/>
              <a:pPr/>
              <a:t>‹#›</a:t>
            </a:fld>
            <a:endParaRPr lang="en-IN"/>
          </a:p>
        </p:txBody>
      </p:sp>
    </p:spTree>
    <p:extLst>
      <p:ext uri="{BB962C8B-B14F-4D97-AF65-F5344CB8AC3E}">
        <p14:creationId xmlns="" xmlns:p14="http://schemas.microsoft.com/office/powerpoint/2010/main" val="29715562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16632"/>
            <a:ext cx="7772400" cy="864097"/>
          </a:xfrm>
        </p:spPr>
        <p:style>
          <a:lnRef idx="1">
            <a:schemeClr val="accent2"/>
          </a:lnRef>
          <a:fillRef idx="2">
            <a:schemeClr val="accent2"/>
          </a:fillRef>
          <a:effectRef idx="1">
            <a:schemeClr val="accent2"/>
          </a:effectRef>
          <a:fontRef idx="minor">
            <a:schemeClr val="dk1"/>
          </a:fontRef>
        </p:style>
        <p:txBody>
          <a:bodyPr>
            <a:normAutofit fontScale="90000"/>
          </a:bodyPr>
          <a:lstStyle/>
          <a:p>
            <a:r>
              <a:rPr lang="en-US" sz="2400" dirty="0" smtClean="0">
                <a:latin typeface="Times New Roman" pitchFamily="18" charset="0"/>
                <a:cs typeface="Times New Roman" pitchFamily="18" charset="0"/>
              </a:rPr>
              <a:t>Unit 4 </a:t>
            </a:r>
            <a:br>
              <a:rPr lang="en-US" sz="2400" dirty="0" smtClean="0">
                <a:latin typeface="Times New Roman" pitchFamily="18" charset="0"/>
                <a:cs typeface="Times New Roman" pitchFamily="18" charset="0"/>
              </a:rPr>
            </a:br>
            <a:r>
              <a:rPr lang="en-US" sz="2400" dirty="0" smtClean="0">
                <a:latin typeface="Times New Roman" pitchFamily="18" charset="0"/>
                <a:cs typeface="Times New Roman" pitchFamily="18" charset="0"/>
              </a:rPr>
              <a:t>International Environmental problems</a:t>
            </a:r>
            <a:br>
              <a:rPr lang="en-US" sz="2400" dirty="0" smtClean="0">
                <a:latin typeface="Times New Roman" pitchFamily="18" charset="0"/>
                <a:cs typeface="Times New Roman" pitchFamily="18" charset="0"/>
              </a:rPr>
            </a:br>
            <a:endParaRPr lang="en-IN" sz="2400" dirty="0">
              <a:latin typeface="Times New Roman" pitchFamily="18" charset="0"/>
              <a:cs typeface="Times New Roman" pitchFamily="18" charset="0"/>
            </a:endParaRPr>
          </a:p>
        </p:txBody>
      </p:sp>
      <p:sp>
        <p:nvSpPr>
          <p:cNvPr id="3" name="Subtitle 2"/>
          <p:cNvSpPr>
            <a:spLocks noGrp="1"/>
          </p:cNvSpPr>
          <p:nvPr>
            <p:ph type="subTitle" idx="1"/>
          </p:nvPr>
        </p:nvSpPr>
        <p:spPr>
          <a:xfrm>
            <a:off x="214282" y="1285860"/>
            <a:ext cx="8929718" cy="5572140"/>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r>
              <a:rPr lang="en-US" sz="3100" b="1" dirty="0" smtClean="0">
                <a:solidFill>
                  <a:schemeClr val="tx1"/>
                </a:solidFill>
                <a:latin typeface="Times New Roman" pitchFamily="18" charset="0"/>
                <a:cs typeface="Times New Roman" pitchFamily="18" charset="0"/>
              </a:rPr>
              <a:t>Concept of </a:t>
            </a:r>
            <a:r>
              <a:rPr lang="en-US" sz="3100" b="1" dirty="0" err="1" smtClean="0">
                <a:solidFill>
                  <a:schemeClr val="tx1"/>
                </a:solidFill>
                <a:latin typeface="Times New Roman" pitchFamily="18" charset="0"/>
                <a:cs typeface="Times New Roman" pitchFamily="18" charset="0"/>
              </a:rPr>
              <a:t>Transboundary</a:t>
            </a:r>
            <a:r>
              <a:rPr lang="en-US" sz="3100" b="1" dirty="0" smtClean="0">
                <a:solidFill>
                  <a:schemeClr val="tx1"/>
                </a:solidFill>
                <a:latin typeface="Times New Roman" pitchFamily="18" charset="0"/>
                <a:cs typeface="Times New Roman" pitchFamily="18" charset="0"/>
              </a:rPr>
              <a:t> pollution</a:t>
            </a:r>
          </a:p>
          <a:p>
            <a:endParaRPr lang="en-US" sz="2400" dirty="0" smtClean="0">
              <a:solidFill>
                <a:schemeClr val="tx1"/>
              </a:solidFill>
              <a:latin typeface="Times New Roman" pitchFamily="18" charset="0"/>
              <a:cs typeface="Times New Roman" pitchFamily="18" charset="0"/>
            </a:endParaRPr>
          </a:p>
          <a:p>
            <a:pPr marL="342900" indent="-342900" algn="l">
              <a:buFont typeface="Wingdings" pitchFamily="2" charset="2"/>
              <a:buChar char="Ø"/>
            </a:pPr>
            <a:r>
              <a:rPr lang="en-US" sz="2400" dirty="0" smtClean="0">
                <a:solidFill>
                  <a:schemeClr val="tx1"/>
                </a:solidFill>
                <a:latin typeface="Times New Roman" pitchFamily="18" charset="0"/>
                <a:cs typeface="Times New Roman" pitchFamily="18" charset="0"/>
              </a:rPr>
              <a:t>During 1970s’s the environmental problems spread beyond the national boundaries by causing damage to the neighboring countries. </a:t>
            </a:r>
          </a:p>
          <a:p>
            <a:pPr marL="342900" indent="-342900" algn="l">
              <a:buFont typeface="Wingdings" pitchFamily="2" charset="2"/>
              <a:buChar char="Ø"/>
            </a:pPr>
            <a:endParaRPr lang="en-US" sz="2400" dirty="0" smtClean="0">
              <a:solidFill>
                <a:schemeClr val="tx1"/>
              </a:solidFill>
              <a:latin typeface="Times New Roman" pitchFamily="18" charset="0"/>
              <a:cs typeface="Times New Roman" pitchFamily="18" charset="0"/>
            </a:endParaRPr>
          </a:p>
          <a:p>
            <a:pPr marL="342900" indent="-342900" algn="l">
              <a:buFont typeface="Wingdings" pitchFamily="2" charset="2"/>
              <a:buChar char="Ø"/>
            </a:pPr>
            <a:r>
              <a:rPr lang="en-US" sz="2400" dirty="0" smtClean="0">
                <a:solidFill>
                  <a:schemeClr val="tx1"/>
                </a:solidFill>
                <a:latin typeface="Times New Roman" pitchFamily="18" charset="0"/>
                <a:cs typeface="Times New Roman" pitchFamily="18" charset="0"/>
              </a:rPr>
              <a:t>During that period, almost all the countries of the world have witnessed tremendous growth not only in their production but also in international trade. </a:t>
            </a:r>
          </a:p>
          <a:p>
            <a:pPr marL="342900" indent="-342900" algn="l">
              <a:buFont typeface="Wingdings" pitchFamily="2" charset="2"/>
              <a:buChar char="Ø"/>
            </a:pPr>
            <a:endParaRPr lang="en-US" sz="2400" dirty="0" smtClean="0">
              <a:solidFill>
                <a:schemeClr val="tx1"/>
              </a:solidFill>
              <a:latin typeface="Times New Roman" pitchFamily="18" charset="0"/>
              <a:cs typeface="Times New Roman" pitchFamily="18" charset="0"/>
            </a:endParaRPr>
          </a:p>
          <a:p>
            <a:pPr marL="342900" indent="-342900" algn="l">
              <a:buFont typeface="Wingdings" pitchFamily="2" charset="2"/>
              <a:buChar char="Ø"/>
            </a:pPr>
            <a:r>
              <a:rPr lang="en-US" sz="2400" dirty="0" smtClean="0">
                <a:solidFill>
                  <a:schemeClr val="tx1"/>
                </a:solidFill>
                <a:latin typeface="Times New Roman" pitchFamily="18" charset="0"/>
                <a:cs typeface="Times New Roman" pitchFamily="18" charset="0"/>
              </a:rPr>
              <a:t>A </a:t>
            </a:r>
            <a:r>
              <a:rPr lang="en-US" sz="2400" dirty="0" err="1" smtClean="0">
                <a:solidFill>
                  <a:schemeClr val="tx1"/>
                </a:solidFill>
                <a:latin typeface="Times New Roman" pitchFamily="18" charset="0"/>
                <a:cs typeface="Times New Roman" pitchFamily="18" charset="0"/>
              </a:rPr>
              <a:t>transboundary</a:t>
            </a:r>
            <a:r>
              <a:rPr lang="en-US" sz="2400" dirty="0" smtClean="0">
                <a:solidFill>
                  <a:schemeClr val="tx1"/>
                </a:solidFill>
                <a:latin typeface="Times New Roman" pitchFamily="18" charset="0"/>
                <a:cs typeface="Times New Roman" pitchFamily="18" charset="0"/>
              </a:rPr>
              <a:t> pollution is an environmental problem that is </a:t>
            </a:r>
            <a:r>
              <a:rPr lang="en-US" sz="2400" dirty="0" err="1" smtClean="0">
                <a:solidFill>
                  <a:schemeClr val="tx1"/>
                </a:solidFill>
                <a:latin typeface="Times New Roman" pitchFamily="18" charset="0"/>
                <a:cs typeface="Times New Roman" pitchFamily="18" charset="0"/>
              </a:rPr>
              <a:t>transboundary</a:t>
            </a:r>
            <a:r>
              <a:rPr lang="en-US" sz="2400" dirty="0" smtClean="0">
                <a:solidFill>
                  <a:schemeClr val="tx1"/>
                </a:solidFill>
                <a:latin typeface="Times New Roman" pitchFamily="18" charset="0"/>
                <a:cs typeface="Times New Roman" pitchFamily="18" charset="0"/>
              </a:rPr>
              <a:t> in nature. In other words, it is a problem originating in or contributed by our country and affecting or impacting another, by crossing borders through pathways like water or air. </a:t>
            </a:r>
          </a:p>
          <a:p>
            <a:pPr marL="342900" indent="-342900" algn="l">
              <a:buFont typeface="Wingdings" pitchFamily="2" charset="2"/>
              <a:buChar char="Ø"/>
            </a:pPr>
            <a:endParaRPr lang="en-US" sz="2400" dirty="0" smtClean="0">
              <a:solidFill>
                <a:schemeClr val="tx1"/>
              </a:solidFill>
              <a:latin typeface="Times New Roman" pitchFamily="18" charset="0"/>
              <a:cs typeface="Times New Roman" pitchFamily="18" charset="0"/>
            </a:endParaRPr>
          </a:p>
          <a:p>
            <a:pPr marL="342900" indent="-342900" algn="l">
              <a:buFont typeface="Wingdings" pitchFamily="2" charset="2"/>
              <a:buChar char="Ø"/>
            </a:pPr>
            <a:r>
              <a:rPr lang="en-US" sz="2400" dirty="0" smtClean="0">
                <a:solidFill>
                  <a:schemeClr val="tx1"/>
                </a:solidFill>
                <a:latin typeface="Times New Roman" pitchFamily="18" charset="0"/>
                <a:cs typeface="Times New Roman" pitchFamily="18" charset="0"/>
              </a:rPr>
              <a:t>Pollution can be transported across hundreds and even thousands of kilometers. </a:t>
            </a:r>
          </a:p>
          <a:p>
            <a:pPr marL="342900" indent="-342900" algn="l">
              <a:buFont typeface="Wingdings" pitchFamily="2" charset="2"/>
              <a:buChar char="Ø"/>
            </a:pPr>
            <a:endParaRPr lang="en-US" sz="2400" dirty="0" smtClean="0">
              <a:solidFill>
                <a:schemeClr val="tx1"/>
              </a:solidFill>
              <a:latin typeface="Times New Roman" pitchFamily="18" charset="0"/>
              <a:cs typeface="Times New Roman" pitchFamily="18" charset="0"/>
            </a:endParaRPr>
          </a:p>
          <a:p>
            <a:pPr marL="342900" indent="-342900" algn="l">
              <a:buFont typeface="Wingdings" pitchFamily="2" charset="2"/>
              <a:buChar char="Ø"/>
            </a:pPr>
            <a:r>
              <a:rPr lang="en-US" sz="2400" dirty="0" smtClean="0">
                <a:solidFill>
                  <a:schemeClr val="tx1"/>
                </a:solidFill>
                <a:latin typeface="Times New Roman" pitchFamily="18" charset="0"/>
                <a:cs typeface="Times New Roman" pitchFamily="18" charset="0"/>
              </a:rPr>
              <a:t>One of the problem of </a:t>
            </a:r>
            <a:r>
              <a:rPr lang="en-US" sz="2400" dirty="0" err="1" smtClean="0">
                <a:solidFill>
                  <a:schemeClr val="tx1"/>
                </a:solidFill>
                <a:latin typeface="Times New Roman" pitchFamily="18" charset="0"/>
                <a:cs typeface="Times New Roman" pitchFamily="18" charset="0"/>
              </a:rPr>
              <a:t>transboundary</a:t>
            </a:r>
            <a:r>
              <a:rPr lang="en-US" sz="2400" dirty="0" smtClean="0">
                <a:solidFill>
                  <a:schemeClr val="tx1"/>
                </a:solidFill>
                <a:latin typeface="Times New Roman" pitchFamily="18" charset="0"/>
                <a:cs typeface="Times New Roman" pitchFamily="18" charset="0"/>
              </a:rPr>
              <a:t> pollution is that it can </a:t>
            </a:r>
            <a:r>
              <a:rPr lang="en-US" sz="2100" dirty="0" smtClean="0">
                <a:solidFill>
                  <a:schemeClr val="tx1"/>
                </a:solidFill>
                <a:latin typeface="Times New Roman" pitchFamily="18" charset="0"/>
                <a:cs typeface="Times New Roman" pitchFamily="18" charset="0"/>
              </a:rPr>
              <a:t>carry</a:t>
            </a:r>
            <a:r>
              <a:rPr lang="en-US" sz="2400" dirty="0" smtClean="0">
                <a:solidFill>
                  <a:schemeClr val="tx1"/>
                </a:solidFill>
                <a:latin typeface="Times New Roman" pitchFamily="18" charset="0"/>
                <a:cs typeface="Times New Roman" pitchFamily="18" charset="0"/>
              </a:rPr>
              <a:t> pollution away from a heavy </a:t>
            </a:r>
            <a:r>
              <a:rPr lang="en-US" sz="2400" dirty="0" err="1" smtClean="0">
                <a:solidFill>
                  <a:schemeClr val="tx1"/>
                </a:solidFill>
                <a:latin typeface="Times New Roman" pitchFamily="18" charset="0"/>
                <a:cs typeface="Times New Roman" pitchFamily="18" charset="0"/>
              </a:rPr>
              <a:t>emitties</a:t>
            </a:r>
            <a:r>
              <a:rPr lang="en-US" sz="2400" dirty="0" smtClean="0">
                <a:solidFill>
                  <a:schemeClr val="tx1"/>
                </a:solidFill>
                <a:latin typeface="Times New Roman" pitchFamily="18" charset="0"/>
                <a:cs typeface="Times New Roman" pitchFamily="18" charset="0"/>
              </a:rPr>
              <a:t> and deposit it on to a nation whose emissions are relatively low</a:t>
            </a:r>
          </a:p>
          <a:p>
            <a:pPr marL="342900" indent="-342900">
              <a:buFont typeface="Wingdings" pitchFamily="2" charset="2"/>
              <a:buChar char="Ø"/>
            </a:pPr>
            <a:endParaRPr lang="en-IN" sz="2400" dirty="0">
              <a:solidFill>
                <a:schemeClr val="tx1"/>
              </a:solidFill>
              <a:latin typeface="Times New Roman" pitchFamily="18" charset="0"/>
              <a:cs typeface="Times New Roman" pitchFamily="18" charset="0"/>
            </a:endParaRPr>
          </a:p>
        </p:txBody>
      </p:sp>
    </p:spTree>
    <p:extLst>
      <p:ext uri="{BB962C8B-B14F-4D97-AF65-F5344CB8AC3E}">
        <p14:creationId xmlns="" xmlns:p14="http://schemas.microsoft.com/office/powerpoint/2010/main" val="5872437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6429396"/>
          </a:xfrm>
        </p:spPr>
        <p:style>
          <a:lnRef idx="1">
            <a:schemeClr val="accent5"/>
          </a:lnRef>
          <a:fillRef idx="2">
            <a:schemeClr val="accent5"/>
          </a:fillRef>
          <a:effectRef idx="1">
            <a:schemeClr val="accent5"/>
          </a:effectRef>
          <a:fontRef idx="minor">
            <a:schemeClr val="dk1"/>
          </a:fontRef>
        </p:style>
        <p:txBody>
          <a:bodyPr>
            <a:normAutofit/>
          </a:bodyPr>
          <a:lstStyle/>
          <a:p>
            <a:pPr marL="514350" indent="-514350">
              <a:buNone/>
            </a:pPr>
            <a:r>
              <a:rPr lang="en-US" sz="2000" dirty="0" smtClean="0">
                <a:latin typeface="Times New Roman" pitchFamily="18" charset="0"/>
                <a:cs typeface="Times New Roman" pitchFamily="18" charset="0"/>
              </a:rPr>
              <a:t>4. </a:t>
            </a:r>
            <a:r>
              <a:rPr lang="en-US" sz="2000" b="1" dirty="0" smtClean="0">
                <a:latin typeface="Times New Roman" pitchFamily="18" charset="0"/>
                <a:cs typeface="Times New Roman" pitchFamily="18" charset="0"/>
              </a:rPr>
              <a:t>Rise in sea level</a:t>
            </a:r>
            <a:r>
              <a:rPr lang="en-US" sz="2000" dirty="0" smtClean="0">
                <a:latin typeface="Times New Roman" pitchFamily="18" charset="0"/>
                <a:cs typeface="Times New Roman" pitchFamily="18" charset="0"/>
              </a:rPr>
              <a:t>: </a:t>
            </a:r>
          </a:p>
          <a:p>
            <a:pPr marL="514350" indent="-514350">
              <a:buFont typeface="Wingdings" pitchFamily="2" charset="2"/>
              <a:buChar char="Ø"/>
            </a:pPr>
            <a:r>
              <a:rPr lang="en-US" sz="2000" dirty="0" smtClean="0">
                <a:latin typeface="Times New Roman" pitchFamily="18" charset="0"/>
                <a:cs typeface="Times New Roman" pitchFamily="18" charset="0"/>
              </a:rPr>
              <a:t>Global sea level has risen by about 8 inches since reliable record keeping began </a:t>
            </a:r>
            <a:r>
              <a:rPr lang="en-US" sz="2000" dirty="0" smtClean="0">
                <a:latin typeface="Times New Roman" pitchFamily="18" charset="0"/>
                <a:cs typeface="Times New Roman" pitchFamily="18" charset="0"/>
              </a:rPr>
              <a:t>in </a:t>
            </a:r>
            <a:r>
              <a:rPr lang="en-US" sz="2000" dirty="0" smtClean="0">
                <a:latin typeface="Times New Roman" pitchFamily="18" charset="0"/>
                <a:cs typeface="Times New Roman" pitchFamily="18" charset="0"/>
              </a:rPr>
              <a:t>1880. </a:t>
            </a:r>
          </a:p>
          <a:p>
            <a:pPr marL="514350" indent="-514350">
              <a:buFont typeface="Wingdings" pitchFamily="2" charset="2"/>
              <a:buChar char="Ø"/>
            </a:pPr>
            <a:r>
              <a:rPr lang="en-US" sz="2000" dirty="0" smtClean="0">
                <a:latin typeface="Times New Roman" pitchFamily="18" charset="0"/>
                <a:cs typeface="Times New Roman" pitchFamily="18" charset="0"/>
              </a:rPr>
              <a:t>It is projected to rise another 1 to 8 feet by 2100. This is the result of added water from melting land ice and expansion of seawater as it warms. </a:t>
            </a:r>
          </a:p>
          <a:p>
            <a:pPr marL="514350" indent="-514350">
              <a:buNone/>
            </a:pPr>
            <a:endParaRPr lang="en-US" sz="2000" dirty="0" smtClean="0">
              <a:latin typeface="Times New Roman" pitchFamily="18" charset="0"/>
              <a:cs typeface="Times New Roman" pitchFamily="18" charset="0"/>
            </a:endParaRPr>
          </a:p>
          <a:p>
            <a:pPr marL="514350" indent="-514350">
              <a:buNone/>
            </a:pPr>
            <a:r>
              <a:rPr lang="en-US" sz="2000" dirty="0" smtClean="0">
                <a:latin typeface="Times New Roman" pitchFamily="18" charset="0"/>
                <a:cs typeface="Times New Roman" pitchFamily="18" charset="0"/>
              </a:rPr>
              <a:t>5. </a:t>
            </a:r>
            <a:r>
              <a:rPr lang="en-US" sz="2000" b="1" dirty="0" smtClean="0">
                <a:latin typeface="Times New Roman" pitchFamily="18" charset="0"/>
                <a:cs typeface="Times New Roman" pitchFamily="18" charset="0"/>
              </a:rPr>
              <a:t>Loss of species</a:t>
            </a:r>
            <a:r>
              <a:rPr lang="en-US" sz="2000" dirty="0" smtClean="0">
                <a:latin typeface="Times New Roman" pitchFamily="18" charset="0"/>
                <a:cs typeface="Times New Roman" pitchFamily="18" charset="0"/>
              </a:rPr>
              <a:t>: </a:t>
            </a:r>
          </a:p>
          <a:p>
            <a:pPr marL="514350" indent="-514350">
              <a:buFont typeface="Wingdings" pitchFamily="2" charset="2"/>
              <a:buChar char="Ø"/>
            </a:pPr>
            <a:r>
              <a:rPr lang="en-US" sz="2000" dirty="0" smtClean="0">
                <a:latin typeface="Times New Roman" pitchFamily="18" charset="0"/>
                <a:cs typeface="Times New Roman" pitchFamily="18" charset="0"/>
              </a:rPr>
              <a:t>Climate change poses greater risk </a:t>
            </a:r>
            <a:r>
              <a:rPr lang="en-US" sz="2000" dirty="0" smtClean="0">
                <a:latin typeface="Times New Roman" pitchFamily="18" charset="0"/>
                <a:cs typeface="Times New Roman" pitchFamily="18" charset="0"/>
              </a:rPr>
              <a:t>to the survival of species on land and in the ocean. These risk increase </a:t>
            </a:r>
            <a:r>
              <a:rPr lang="en-US" sz="2000" dirty="0" smtClean="0">
                <a:latin typeface="Times New Roman" pitchFamily="18" charset="0"/>
                <a:cs typeface="Times New Roman" pitchFamily="18" charset="0"/>
              </a:rPr>
              <a:t>as temperature rises. Forest </a:t>
            </a:r>
            <a:r>
              <a:rPr lang="en-US" sz="2000" dirty="0" smtClean="0">
                <a:latin typeface="Times New Roman" pitchFamily="18" charset="0"/>
                <a:cs typeface="Times New Roman" pitchFamily="18" charset="0"/>
              </a:rPr>
              <a:t>fire, </a:t>
            </a:r>
            <a:r>
              <a:rPr lang="en-US" sz="2000" dirty="0" smtClean="0">
                <a:latin typeface="Times New Roman" pitchFamily="18" charset="0"/>
                <a:cs typeface="Times New Roman" pitchFamily="18" charset="0"/>
              </a:rPr>
              <a:t>extreme weather and invasive pests and diseases are among may </a:t>
            </a:r>
            <a:r>
              <a:rPr lang="en-US" sz="2000" dirty="0" smtClean="0">
                <a:latin typeface="Times New Roman" pitchFamily="18" charset="0"/>
                <a:cs typeface="Times New Roman" pitchFamily="18" charset="0"/>
              </a:rPr>
              <a:t>such threats</a:t>
            </a:r>
            <a:r>
              <a:rPr lang="en-US" sz="2000" dirty="0" smtClean="0">
                <a:latin typeface="Times New Roman" pitchFamily="18" charset="0"/>
                <a:cs typeface="Times New Roman" pitchFamily="18" charset="0"/>
              </a:rPr>
              <a:t>.</a:t>
            </a:r>
          </a:p>
          <a:p>
            <a:pPr marL="514350" indent="-514350">
              <a:buNone/>
            </a:pPr>
            <a:r>
              <a:rPr lang="en-US" sz="2000" dirty="0" smtClean="0">
                <a:latin typeface="Times New Roman" pitchFamily="18" charset="0"/>
                <a:cs typeface="Times New Roman" pitchFamily="18" charset="0"/>
              </a:rPr>
              <a:t> </a:t>
            </a:r>
          </a:p>
          <a:p>
            <a:pPr marL="514350" indent="-514350">
              <a:buNone/>
            </a:pPr>
            <a:r>
              <a:rPr lang="en-US" sz="2000" dirty="0" smtClean="0">
                <a:latin typeface="Times New Roman" pitchFamily="18" charset="0"/>
                <a:cs typeface="Times New Roman" pitchFamily="18" charset="0"/>
              </a:rPr>
              <a:t>6. </a:t>
            </a:r>
            <a:r>
              <a:rPr lang="en-US" sz="2000" b="1" dirty="0" smtClean="0">
                <a:latin typeface="Times New Roman" pitchFamily="18" charset="0"/>
                <a:cs typeface="Times New Roman" pitchFamily="18" charset="0"/>
              </a:rPr>
              <a:t>More heath risk</a:t>
            </a:r>
            <a:r>
              <a:rPr lang="en-US" sz="2000" dirty="0" smtClean="0">
                <a:latin typeface="Times New Roman" pitchFamily="18" charset="0"/>
                <a:cs typeface="Times New Roman" pitchFamily="18" charset="0"/>
              </a:rPr>
              <a:t>:</a:t>
            </a:r>
          </a:p>
          <a:p>
            <a:pPr marL="514350" indent="-514350">
              <a:buFont typeface="Wingdings" pitchFamily="2" charset="2"/>
              <a:buChar char="Ø"/>
            </a:pPr>
            <a:r>
              <a:rPr lang="en-US" sz="2000" dirty="0" smtClean="0">
                <a:latin typeface="Times New Roman" pitchFamily="18" charset="0"/>
                <a:cs typeface="Times New Roman" pitchFamily="18" charset="0"/>
              </a:rPr>
              <a:t> Changing weather patterns are spreading diseases such as malaria. Extreme weather events increase diseases and deaths and make it difficult for health care system to keep up. </a:t>
            </a:r>
          </a:p>
          <a:p>
            <a:pPr marL="514350" indent="-514350">
              <a:buFont typeface="Wingdings" pitchFamily="2" charset="2"/>
              <a:buChar char="Ø"/>
            </a:pPr>
            <a:r>
              <a:rPr lang="en-US" sz="2000" dirty="0" smtClean="0">
                <a:latin typeface="Times New Roman" pitchFamily="18" charset="0"/>
                <a:cs typeface="Times New Roman" pitchFamily="18" charset="0"/>
              </a:rPr>
              <a:t>Other risks to health include increased hunger and poor nutrition in places where people cannot grow o find sufficient level. Therefore, climate change is the single biggest health threats facing humanity. </a:t>
            </a:r>
          </a:p>
          <a:p>
            <a:endParaRPr lang="en-US" sz="20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82594"/>
          </a:xfrm>
        </p:spPr>
        <p:style>
          <a:lnRef idx="1">
            <a:schemeClr val="accent2"/>
          </a:lnRef>
          <a:fillRef idx="2">
            <a:schemeClr val="accent2"/>
          </a:fillRef>
          <a:effectRef idx="1">
            <a:schemeClr val="accent2"/>
          </a:effectRef>
          <a:fontRef idx="minor">
            <a:schemeClr val="dk1"/>
          </a:fontRef>
        </p:style>
        <p:txBody>
          <a:bodyPr>
            <a:normAutofit/>
          </a:bodyPr>
          <a:lstStyle/>
          <a:p>
            <a:r>
              <a:rPr lang="en-US" sz="2800" b="1" dirty="0" smtClean="0">
                <a:latin typeface="Times New Roman" pitchFamily="18" charset="0"/>
                <a:cs typeface="Times New Roman" pitchFamily="18" charset="0"/>
              </a:rPr>
              <a:t>Measures to slow down climate change</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214282" y="928670"/>
            <a:ext cx="8715436" cy="5643602"/>
          </a:xfrm>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lgn="just">
              <a:buFont typeface="Wingdings" pitchFamily="2" charset="2"/>
              <a:buChar char="Ø"/>
            </a:pPr>
            <a:r>
              <a:rPr lang="en-US" dirty="0" smtClean="0">
                <a:latin typeface="Times New Roman" pitchFamily="18" charset="0"/>
                <a:cs typeface="Times New Roman" pitchFamily="18" charset="0"/>
              </a:rPr>
              <a:t>Electing people at every level of government who are committed to enacting policies that defeat climate change.</a:t>
            </a:r>
          </a:p>
          <a:p>
            <a:pPr algn="just">
              <a:buFont typeface="Wingdings" pitchFamily="2" charset="2"/>
              <a:buChar char="Ø"/>
            </a:pPr>
            <a:r>
              <a:rPr lang="en-US" dirty="0" smtClean="0">
                <a:latin typeface="Times New Roman" pitchFamily="18" charset="0"/>
                <a:cs typeface="Times New Roman" pitchFamily="18" charset="0"/>
              </a:rPr>
              <a:t>Reducing the amount of single use, disposable plastic items, including bags, bottles etc, as the production of these cheaply made items release high levels of greenhouse gases. </a:t>
            </a:r>
          </a:p>
          <a:p>
            <a:pPr algn="just">
              <a:buFont typeface="Wingdings" pitchFamily="2" charset="2"/>
              <a:buChar char="Ø"/>
            </a:pPr>
            <a:r>
              <a:rPr lang="en-US" dirty="0" smtClean="0">
                <a:latin typeface="Times New Roman" pitchFamily="18" charset="0"/>
                <a:cs typeface="Times New Roman" pitchFamily="18" charset="0"/>
              </a:rPr>
              <a:t>Turning off lights and electrical appliances when they are not in use.</a:t>
            </a:r>
          </a:p>
          <a:p>
            <a:pPr algn="just">
              <a:buFont typeface="Wingdings" pitchFamily="2" charset="2"/>
              <a:buChar char="Ø"/>
            </a:pPr>
            <a:r>
              <a:rPr lang="en-US" dirty="0" smtClean="0">
                <a:latin typeface="Times New Roman" pitchFamily="18" charset="0"/>
                <a:cs typeface="Times New Roman" pitchFamily="18" charset="0"/>
              </a:rPr>
              <a:t>Taking shorte</a:t>
            </a:r>
            <a:r>
              <a:rPr lang="en-US" dirty="0" smtClean="0">
                <a:latin typeface="Times New Roman" pitchFamily="18" charset="0"/>
                <a:cs typeface="Times New Roman" pitchFamily="18" charset="0"/>
              </a:rPr>
              <a:t>r showers and using water only when needed, since unnecessary heating of water drives up energy usage. </a:t>
            </a:r>
          </a:p>
          <a:p>
            <a:pPr algn="just">
              <a:buFont typeface="Wingdings" pitchFamily="2" charset="2"/>
              <a:buChar char="Ø"/>
            </a:pPr>
            <a:r>
              <a:rPr lang="en-US" dirty="0" smtClean="0">
                <a:latin typeface="Times New Roman" pitchFamily="18" charset="0"/>
                <a:cs typeface="Times New Roman" pitchFamily="18" charset="0"/>
              </a:rPr>
              <a:t>Increase in investment in renewable resources such as solar energy, wind energy, tidal and geothermal energy. </a:t>
            </a:r>
          </a:p>
          <a:p>
            <a:pPr algn="just">
              <a:buFont typeface="Wingdings" pitchFamily="2" charset="2"/>
              <a:buChar char="Ø"/>
            </a:pPr>
            <a:r>
              <a:rPr lang="en-US" dirty="0" smtClean="0">
                <a:latin typeface="Times New Roman" pitchFamily="18" charset="0"/>
                <a:cs typeface="Times New Roman" pitchFamily="18" charset="0"/>
              </a:rPr>
              <a:t>Instead of using vehicles unnecessarily, use public transport or prefer walking for short distances. </a:t>
            </a:r>
            <a:endParaRPr lang="en-US"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buNone/>
            </a:pPr>
            <a:r>
              <a:rPr lang="en-US" sz="6000" dirty="0" smtClean="0">
                <a:latin typeface="Times New Roman" pitchFamily="18" charset="0"/>
                <a:cs typeface="Times New Roman" pitchFamily="18" charset="0"/>
              </a:rPr>
              <a:t>Thank You</a:t>
            </a:r>
            <a:endParaRPr lang="en-US" sz="6000" dirty="0">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290"/>
            <a:ext cx="8229600" cy="571504"/>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en-US" b="1" dirty="0" smtClean="0">
                <a:latin typeface="Times New Roman" pitchFamily="18" charset="0"/>
                <a:cs typeface="Times New Roman" pitchFamily="18" charset="0"/>
              </a:rPr>
              <a:t/>
            </a:r>
            <a:br>
              <a:rPr lang="en-US" b="1" dirty="0" smtClean="0">
                <a:latin typeface="Times New Roman" pitchFamily="18" charset="0"/>
                <a:cs typeface="Times New Roman" pitchFamily="18" charset="0"/>
              </a:rPr>
            </a:br>
            <a:r>
              <a:rPr lang="en-US" b="1" dirty="0" smtClean="0">
                <a:latin typeface="Times New Roman" pitchFamily="18" charset="0"/>
                <a:cs typeface="Times New Roman" pitchFamily="18" charset="0"/>
              </a:rPr>
              <a:t>Climate </a:t>
            </a:r>
            <a:r>
              <a:rPr lang="en-US" b="1" dirty="0" smtClean="0">
                <a:latin typeface="Times New Roman" pitchFamily="18" charset="0"/>
                <a:cs typeface="Times New Roman" pitchFamily="18" charset="0"/>
              </a:rPr>
              <a:t>change</a:t>
            </a:r>
            <a:br>
              <a:rPr lang="en-US" b="1" dirty="0" smtClean="0">
                <a:latin typeface="Times New Roman" pitchFamily="18" charset="0"/>
                <a:cs typeface="Times New Roman" pitchFamily="18" charset="0"/>
              </a:rPr>
            </a:br>
            <a:endParaRPr lang="en-IN"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1214422"/>
            <a:ext cx="8229600" cy="4911741"/>
          </a:xfrm>
        </p:spPr>
        <p:style>
          <a:lnRef idx="1">
            <a:schemeClr val="accent1"/>
          </a:lnRef>
          <a:fillRef idx="2">
            <a:schemeClr val="accent1"/>
          </a:fillRef>
          <a:effectRef idx="1">
            <a:schemeClr val="accent1"/>
          </a:effectRef>
          <a:fontRef idx="minor">
            <a:schemeClr val="dk1"/>
          </a:fontRef>
        </p:style>
        <p:txBody>
          <a:bodyPr>
            <a:normAutofit fontScale="85000" lnSpcReduction="20000"/>
          </a:bodyPr>
          <a:lstStyle/>
          <a:p>
            <a:pPr>
              <a:buFont typeface="Wingdings" pitchFamily="2" charset="2"/>
              <a:buChar char="Ø"/>
            </a:pPr>
            <a:r>
              <a:rPr lang="en-US" dirty="0" smtClean="0">
                <a:latin typeface="Times New Roman" pitchFamily="18" charset="0"/>
                <a:cs typeface="Times New Roman" pitchFamily="18" charset="0"/>
              </a:rPr>
              <a:t>The term climate change refers to the general weather conditions of a place over many years. Climate change is a significant variation of average weather condition- say conditions of becoming warmer, wetter or direr- over several decades or more.</a:t>
            </a:r>
          </a:p>
          <a:p>
            <a:pPr>
              <a:buFont typeface="Wingdings" pitchFamily="2" charset="2"/>
              <a:buChar char="Ø"/>
            </a:pPr>
            <a:endParaRPr lang="en-US" dirty="0" smtClean="0">
              <a:latin typeface="Times New Roman" pitchFamily="18" charset="0"/>
              <a:cs typeface="Times New Roman" pitchFamily="18" charset="0"/>
            </a:endParaRPr>
          </a:p>
          <a:p>
            <a:pPr>
              <a:buFont typeface="Wingdings" pitchFamily="2" charset="2"/>
              <a:buChar char="Ø"/>
            </a:pPr>
            <a:r>
              <a:rPr lang="en-US" dirty="0" smtClean="0">
                <a:latin typeface="Times New Roman" pitchFamily="18" charset="0"/>
                <a:cs typeface="Times New Roman" pitchFamily="18" charset="0"/>
              </a:rPr>
              <a:t>It is a long term trend which differentiate climate change from natural weather variability. </a:t>
            </a:r>
          </a:p>
          <a:p>
            <a:pPr>
              <a:buFont typeface="Wingdings" pitchFamily="2" charset="2"/>
              <a:buChar char="Ø"/>
            </a:pPr>
            <a:endParaRPr lang="en-US" dirty="0" smtClean="0">
              <a:latin typeface="Times New Roman" pitchFamily="18" charset="0"/>
              <a:cs typeface="Times New Roman" pitchFamily="18" charset="0"/>
            </a:endParaRPr>
          </a:p>
          <a:p>
            <a:pPr>
              <a:buFont typeface="Wingdings" pitchFamily="2" charset="2"/>
              <a:buChar char="Ø"/>
            </a:pPr>
            <a:r>
              <a:rPr lang="en-US" dirty="0" smtClean="0">
                <a:latin typeface="Times New Roman" pitchFamily="18" charset="0"/>
                <a:cs typeface="Times New Roman" pitchFamily="18" charset="0"/>
              </a:rPr>
              <a:t>Climate change may be </a:t>
            </a:r>
            <a:r>
              <a:rPr lang="en-US" dirty="0" smtClean="0">
                <a:latin typeface="Times New Roman" pitchFamily="18" charset="0"/>
                <a:cs typeface="Times New Roman" pitchFamily="18" charset="0"/>
              </a:rPr>
              <a:t>natural, </a:t>
            </a:r>
            <a:r>
              <a:rPr lang="en-US" dirty="0" smtClean="0">
                <a:latin typeface="Times New Roman" pitchFamily="18" charset="0"/>
                <a:cs typeface="Times New Roman" pitchFamily="18" charset="0"/>
              </a:rPr>
              <a:t>but since 1980s human activities have been the main driver of climate change, primarily due to the burning of fossil fuels, live coal, oil and gas, which produces </a:t>
            </a:r>
            <a:r>
              <a:rPr lang="en-US" dirty="0" smtClean="0">
                <a:latin typeface="Times New Roman" pitchFamily="18" charset="0"/>
                <a:cs typeface="Times New Roman" pitchFamily="18" charset="0"/>
              </a:rPr>
              <a:t>heat.</a:t>
            </a:r>
            <a:endParaRPr lang="en-IN" dirty="0">
              <a:latin typeface="Times New Roman" pitchFamily="18" charset="0"/>
              <a:cs typeface="Times New Roman" pitchFamily="18" charset="0"/>
            </a:endParaRPr>
          </a:p>
        </p:txBody>
      </p:sp>
    </p:spTree>
    <p:extLst>
      <p:ext uri="{BB962C8B-B14F-4D97-AF65-F5344CB8AC3E}">
        <p14:creationId xmlns="" xmlns:p14="http://schemas.microsoft.com/office/powerpoint/2010/main" val="155556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571480"/>
          </a:xfrm>
        </p:spPr>
        <p:style>
          <a:lnRef idx="1">
            <a:schemeClr val="accent3"/>
          </a:lnRef>
          <a:fillRef idx="2">
            <a:schemeClr val="accent3"/>
          </a:fillRef>
          <a:effectRef idx="1">
            <a:schemeClr val="accent3"/>
          </a:effectRef>
          <a:fontRef idx="minor">
            <a:schemeClr val="dk1"/>
          </a:fontRef>
        </p:style>
        <p:txBody>
          <a:bodyPr>
            <a:normAutofit/>
          </a:bodyPr>
          <a:lstStyle/>
          <a:p>
            <a:r>
              <a:rPr lang="en-US" sz="2400" b="1" dirty="0" smtClean="0">
                <a:latin typeface="Times New Roman" pitchFamily="18" charset="0"/>
                <a:cs typeface="Times New Roman" pitchFamily="18" charset="0"/>
              </a:rPr>
              <a:t>Causes of climate change</a:t>
            </a:r>
            <a:endParaRPr lang="en-IN" sz="2400" b="1" dirty="0">
              <a:latin typeface="Times New Roman" pitchFamily="18" charset="0"/>
              <a:cs typeface="Times New Roman" pitchFamily="18" charset="0"/>
            </a:endParaRPr>
          </a:p>
        </p:txBody>
      </p:sp>
      <p:sp>
        <p:nvSpPr>
          <p:cNvPr id="3" name="Content Placeholder 2"/>
          <p:cNvSpPr>
            <a:spLocks noGrp="1"/>
          </p:cNvSpPr>
          <p:nvPr>
            <p:ph idx="1"/>
          </p:nvPr>
        </p:nvSpPr>
        <p:spPr>
          <a:xfrm>
            <a:off x="214282" y="785794"/>
            <a:ext cx="8643998" cy="5715040"/>
          </a:xfrm>
        </p:spPr>
        <p:style>
          <a:lnRef idx="1">
            <a:schemeClr val="accent3"/>
          </a:lnRef>
          <a:fillRef idx="2">
            <a:schemeClr val="accent3"/>
          </a:fillRef>
          <a:effectRef idx="1">
            <a:schemeClr val="accent3"/>
          </a:effectRef>
          <a:fontRef idx="minor">
            <a:schemeClr val="dk1"/>
          </a:fontRef>
        </p:style>
        <p:txBody>
          <a:bodyPr>
            <a:noAutofit/>
          </a:bodyPr>
          <a:lstStyle/>
          <a:p>
            <a:pPr marL="0" indent="0">
              <a:buNone/>
            </a:pPr>
            <a:endParaRPr lang="en-US" sz="2000" b="1" dirty="0" smtClean="0">
              <a:latin typeface="Times New Roman" pitchFamily="18" charset="0"/>
              <a:cs typeface="Times New Roman" pitchFamily="18" charset="0"/>
            </a:endParaRPr>
          </a:p>
          <a:p>
            <a:pPr marL="0" indent="0">
              <a:buNone/>
            </a:pPr>
            <a:r>
              <a:rPr lang="en-US" sz="2000" b="1" dirty="0" smtClean="0">
                <a:latin typeface="Times New Roman" pitchFamily="18" charset="0"/>
                <a:cs typeface="Times New Roman" pitchFamily="18" charset="0"/>
              </a:rPr>
              <a:t>Natural </a:t>
            </a:r>
            <a:r>
              <a:rPr lang="en-US" sz="2000" b="1" dirty="0" smtClean="0">
                <a:latin typeface="Times New Roman" pitchFamily="18" charset="0"/>
                <a:cs typeface="Times New Roman" pitchFamily="18" charset="0"/>
              </a:rPr>
              <a:t>causes of climate change</a:t>
            </a:r>
          </a:p>
          <a:p>
            <a:pPr marL="0" indent="0">
              <a:buNone/>
            </a:pPr>
            <a:endParaRPr lang="en-US" sz="2000" b="1" dirty="0" smtClean="0">
              <a:latin typeface="Times New Roman" pitchFamily="18" charset="0"/>
              <a:cs typeface="Times New Roman" pitchFamily="18" charset="0"/>
            </a:endParaRPr>
          </a:p>
          <a:p>
            <a:pPr>
              <a:buAutoNum type="arabicPeriod"/>
            </a:pPr>
            <a:r>
              <a:rPr lang="en-US" sz="2000" b="1" dirty="0" smtClean="0">
                <a:latin typeface="Times New Roman" pitchFamily="18" charset="0"/>
                <a:cs typeface="Times New Roman" pitchFamily="18" charset="0"/>
              </a:rPr>
              <a:t>Greenhouse gases</a:t>
            </a:r>
            <a:r>
              <a:rPr lang="en-US" sz="2000" dirty="0" smtClean="0">
                <a:latin typeface="Times New Roman" pitchFamily="18" charset="0"/>
                <a:cs typeface="Times New Roman" pitchFamily="18" charset="0"/>
              </a:rPr>
              <a:t>: </a:t>
            </a:r>
          </a:p>
          <a:p>
            <a:pPr>
              <a:buFont typeface="Wingdings" pitchFamily="2" charset="2"/>
              <a:buChar char="Ø"/>
            </a:pPr>
            <a:r>
              <a:rPr lang="en-US" sz="2000" dirty="0" smtClean="0">
                <a:latin typeface="Times New Roman" pitchFamily="18" charset="0"/>
                <a:cs typeface="Times New Roman" pitchFamily="18" charset="0"/>
              </a:rPr>
              <a:t>As the temperature increases, more greenhouse gases are released into the air. This traps more heat in the earth’s atmosphere while thinning out the ozone layer, which means less radiation can escape. </a:t>
            </a:r>
            <a:r>
              <a:rPr lang="en-US" sz="2000" dirty="0" smtClean="0">
                <a:latin typeface="Times New Roman" pitchFamily="18" charset="0"/>
                <a:cs typeface="Times New Roman" pitchFamily="18" charset="0"/>
              </a:rPr>
              <a:t>The major greenhouses gases are</a:t>
            </a:r>
            <a:endParaRPr lang="en-US" sz="2000" dirty="0" smtClean="0">
              <a:latin typeface="Times New Roman" pitchFamily="18" charset="0"/>
              <a:cs typeface="Times New Roman" pitchFamily="18" charset="0"/>
            </a:endParaRPr>
          </a:p>
          <a:p>
            <a:pPr marL="0" indent="0">
              <a:buNone/>
            </a:pPr>
            <a:r>
              <a:rPr lang="en-US" sz="2000" dirty="0" smtClean="0">
                <a:latin typeface="Times New Roman" pitchFamily="18" charset="0"/>
                <a:cs typeface="Times New Roman" pitchFamily="18" charset="0"/>
              </a:rPr>
              <a:t>A. </a:t>
            </a:r>
            <a:r>
              <a:rPr lang="en-US" sz="2000" i="1" dirty="0" smtClean="0">
                <a:latin typeface="Times New Roman" pitchFamily="18" charset="0"/>
                <a:cs typeface="Times New Roman" pitchFamily="18" charset="0"/>
              </a:rPr>
              <a:t>Water </a:t>
            </a:r>
            <a:r>
              <a:rPr lang="en-US" sz="2000" i="1" dirty="0" err="1" smtClean="0">
                <a:latin typeface="Times New Roman" pitchFamily="18" charset="0"/>
                <a:cs typeface="Times New Roman" pitchFamily="18" charset="0"/>
              </a:rPr>
              <a:t>vapour</a:t>
            </a:r>
            <a:r>
              <a:rPr lang="en-US" sz="2000" i="1" dirty="0" smtClean="0">
                <a:latin typeface="Times New Roman" pitchFamily="18" charset="0"/>
                <a:cs typeface="Times New Roman" pitchFamily="18" charset="0"/>
              </a:rPr>
              <a:t> </a:t>
            </a:r>
          </a:p>
          <a:p>
            <a:pPr marL="0" indent="0">
              <a:buNone/>
            </a:pPr>
            <a:r>
              <a:rPr lang="en-US" sz="2000" i="1" dirty="0" smtClean="0">
                <a:latin typeface="Times New Roman" pitchFamily="18" charset="0"/>
                <a:cs typeface="Times New Roman" pitchFamily="18" charset="0"/>
              </a:rPr>
              <a:t>B. </a:t>
            </a:r>
            <a:r>
              <a:rPr lang="en-US" sz="2000" i="1" dirty="0" err="1" smtClean="0">
                <a:latin typeface="Times New Roman" pitchFamily="18" charset="0"/>
                <a:cs typeface="Times New Roman" pitchFamily="18" charset="0"/>
              </a:rPr>
              <a:t>Carbondioxide</a:t>
            </a:r>
            <a:endParaRPr lang="en-US" sz="2000" i="1" dirty="0" smtClean="0">
              <a:latin typeface="Times New Roman" pitchFamily="18" charset="0"/>
              <a:cs typeface="Times New Roman" pitchFamily="18" charset="0"/>
            </a:endParaRPr>
          </a:p>
          <a:p>
            <a:pPr marL="0" indent="0">
              <a:buNone/>
            </a:pPr>
            <a:r>
              <a:rPr lang="en-US" sz="2000" i="1" dirty="0" smtClean="0">
                <a:latin typeface="Times New Roman" pitchFamily="18" charset="0"/>
                <a:cs typeface="Times New Roman" pitchFamily="18" charset="0"/>
              </a:rPr>
              <a:t>C. Methane</a:t>
            </a:r>
          </a:p>
          <a:p>
            <a:pPr marL="0" indent="0">
              <a:buNone/>
            </a:pPr>
            <a:r>
              <a:rPr lang="en-US" sz="2000" i="1" dirty="0" smtClean="0">
                <a:latin typeface="Times New Roman" pitchFamily="18" charset="0"/>
                <a:cs typeface="Times New Roman" pitchFamily="18" charset="0"/>
              </a:rPr>
              <a:t>D. Nitrous Oxide</a:t>
            </a:r>
          </a:p>
          <a:p>
            <a:pPr marL="0" indent="0">
              <a:buNone/>
            </a:pPr>
            <a:r>
              <a:rPr lang="en-US" sz="2000" i="1" dirty="0" smtClean="0">
                <a:latin typeface="Times New Roman" pitchFamily="18" charset="0"/>
                <a:cs typeface="Times New Roman" pitchFamily="18" charset="0"/>
              </a:rPr>
              <a:t>E. </a:t>
            </a:r>
            <a:r>
              <a:rPr lang="en-US" sz="2000" i="1" dirty="0" err="1" smtClean="0">
                <a:latin typeface="Times New Roman" pitchFamily="18" charset="0"/>
                <a:cs typeface="Times New Roman" pitchFamily="18" charset="0"/>
              </a:rPr>
              <a:t>Chloroflourocarbon</a:t>
            </a:r>
            <a:endParaRPr lang="en-US" sz="2000" i="1" dirty="0" smtClean="0">
              <a:latin typeface="Times New Roman" pitchFamily="18" charset="0"/>
              <a:cs typeface="Times New Roman" pitchFamily="18" charset="0"/>
            </a:endParaRPr>
          </a:p>
          <a:p>
            <a:pPr marL="0" indent="0">
              <a:buNone/>
            </a:pPr>
            <a:endParaRPr lang="en-US" sz="2000" i="1" dirty="0" smtClean="0">
              <a:latin typeface="Times New Roman" pitchFamily="18" charset="0"/>
              <a:cs typeface="Times New Roman" pitchFamily="18" charset="0"/>
            </a:endParaRPr>
          </a:p>
          <a:p>
            <a:pPr marL="0" indent="0">
              <a:buFont typeface="Wingdings" pitchFamily="2" charset="2"/>
              <a:buChar char="Ø"/>
            </a:pPr>
            <a:r>
              <a:rPr lang="en-US" sz="2000" i="1" dirty="0" smtClean="0">
                <a:latin typeface="Times New Roman" pitchFamily="18" charset="0"/>
                <a:cs typeface="Times New Roman" pitchFamily="18" charset="0"/>
              </a:rPr>
              <a:t>Over the last three decades all greenhouse gas emission increased by an average of 1.6 per cent per year with CO2 emission from fossil </a:t>
            </a:r>
            <a:r>
              <a:rPr lang="en-US" sz="2000" i="1" dirty="0" smtClean="0">
                <a:latin typeface="Times New Roman" pitchFamily="18" charset="0"/>
                <a:cs typeface="Times New Roman" pitchFamily="18" charset="0"/>
              </a:rPr>
              <a:t>fuels </a:t>
            </a:r>
            <a:r>
              <a:rPr lang="en-US" sz="2000" i="1" dirty="0" smtClean="0">
                <a:latin typeface="Times New Roman" pitchFamily="18" charset="0"/>
                <a:cs typeface="Times New Roman" pitchFamily="18" charset="0"/>
              </a:rPr>
              <a:t>growing at 1.9 per cent per year. The largest growth in greenhouse gas emission has come from energy supply and road transport .</a:t>
            </a:r>
          </a:p>
          <a:p>
            <a:pPr marL="0" indent="0">
              <a:buNone/>
            </a:pPr>
            <a:endParaRPr lang="en-US" sz="2000" i="1" dirty="0" smtClean="0">
              <a:latin typeface="Times New Roman" pitchFamily="18" charset="0"/>
              <a:cs typeface="Times New Roman" pitchFamily="18" charset="0"/>
            </a:endParaRPr>
          </a:p>
          <a:p>
            <a:pPr marL="0" indent="0">
              <a:buNone/>
            </a:pPr>
            <a:r>
              <a:rPr lang="en-US" sz="2000" dirty="0" smtClean="0">
                <a:latin typeface="Times New Roman" pitchFamily="18" charset="0"/>
                <a:cs typeface="Times New Roman" pitchFamily="18" charset="0"/>
              </a:rPr>
              <a:t>  </a:t>
            </a:r>
            <a:endParaRPr lang="en-US" sz="2000" dirty="0" smtClean="0">
              <a:latin typeface="Times New Roman" pitchFamily="18" charset="0"/>
              <a:cs typeface="Times New Roman" pitchFamily="18" charset="0"/>
            </a:endParaRPr>
          </a:p>
          <a:p>
            <a:pPr marL="514350" indent="-514350">
              <a:buNone/>
            </a:pPr>
            <a:endParaRPr lang="en-US" sz="2000" dirty="0" smtClean="0">
              <a:latin typeface="Times New Roman" pitchFamily="18" charset="0"/>
              <a:cs typeface="Times New Roman" pitchFamily="18" charset="0"/>
            </a:endParaRPr>
          </a:p>
          <a:p>
            <a:pPr marL="0" indent="0">
              <a:buNone/>
            </a:pPr>
            <a:endParaRPr lang="en-US" sz="2000" dirty="0" smtClean="0">
              <a:latin typeface="Times New Roman" pitchFamily="18" charset="0"/>
              <a:cs typeface="Times New Roman" pitchFamily="18" charset="0"/>
            </a:endParaRPr>
          </a:p>
          <a:p>
            <a:pPr marL="0" indent="0">
              <a:buNone/>
            </a:pPr>
            <a:endParaRPr lang="en-IN" sz="2000" dirty="0">
              <a:latin typeface="Times New Roman" pitchFamily="18" charset="0"/>
              <a:cs typeface="Times New Roman" pitchFamily="18" charset="0"/>
            </a:endParaRPr>
          </a:p>
        </p:txBody>
      </p:sp>
    </p:spTree>
    <p:extLst>
      <p:ext uri="{BB962C8B-B14F-4D97-AF65-F5344CB8AC3E}">
        <p14:creationId xmlns="" xmlns:p14="http://schemas.microsoft.com/office/powerpoint/2010/main" val="407776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style>
          <a:lnRef idx="1">
            <a:schemeClr val="accent2"/>
          </a:lnRef>
          <a:fillRef idx="2">
            <a:schemeClr val="accent2"/>
          </a:fillRef>
          <a:effectRef idx="1">
            <a:schemeClr val="accent2"/>
          </a:effectRef>
          <a:fontRef idx="minor">
            <a:schemeClr val="dk1"/>
          </a:fontRef>
        </p:style>
        <p:txBody>
          <a:bodyPr>
            <a:normAutofit/>
          </a:bodyPr>
          <a:lstStyle/>
          <a:p>
            <a:pPr marL="0" indent="0">
              <a:buNone/>
            </a:pPr>
            <a:r>
              <a:rPr lang="en-US" dirty="0" smtClean="0">
                <a:latin typeface="Times New Roman" pitchFamily="18" charset="0"/>
                <a:cs typeface="Times New Roman" pitchFamily="18" charset="0"/>
              </a:rPr>
              <a:t>2. </a:t>
            </a:r>
            <a:r>
              <a:rPr lang="en-US" b="1" dirty="0" smtClean="0">
                <a:latin typeface="Times New Roman" pitchFamily="18" charset="0"/>
                <a:cs typeface="Times New Roman" pitchFamily="18" charset="0"/>
              </a:rPr>
              <a:t>Volcanic eruption</a:t>
            </a:r>
            <a:r>
              <a:rPr lang="en-US" dirty="0" smtClean="0">
                <a:latin typeface="Times New Roman" pitchFamily="18" charset="0"/>
                <a:cs typeface="Times New Roman" pitchFamily="18" charset="0"/>
              </a:rPr>
              <a:t>: </a:t>
            </a:r>
          </a:p>
          <a:p>
            <a:pPr marL="0" indent="0">
              <a:buFont typeface="Wingdings" pitchFamily="2" charset="2"/>
              <a:buChar char="Ø"/>
            </a:pPr>
            <a:r>
              <a:rPr lang="en-US" dirty="0" smtClean="0">
                <a:latin typeface="Times New Roman" pitchFamily="18" charset="0"/>
                <a:cs typeface="Times New Roman" pitchFamily="18" charset="0"/>
              </a:rPr>
              <a:t>A volcano release a large amount of </a:t>
            </a:r>
            <a:r>
              <a:rPr lang="en-US" dirty="0" err="1" smtClean="0">
                <a:latin typeface="Times New Roman" pitchFamily="18" charset="0"/>
                <a:cs typeface="Times New Roman" pitchFamily="18" charset="0"/>
              </a:rPr>
              <a:t>sulphur</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dioxide, water </a:t>
            </a:r>
            <a:r>
              <a:rPr lang="en-US" dirty="0" err="1" smtClean="0">
                <a:latin typeface="Times New Roman" pitchFamily="18" charset="0"/>
                <a:cs typeface="Times New Roman" pitchFamily="18" charset="0"/>
              </a:rPr>
              <a:t>vapour</a:t>
            </a: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dust and ashes into the atmosphere when it </a:t>
            </a:r>
            <a:r>
              <a:rPr lang="en-US" dirty="0" smtClean="0">
                <a:latin typeface="Times New Roman" pitchFamily="18" charset="0"/>
                <a:cs typeface="Times New Roman" pitchFamily="18" charset="0"/>
              </a:rPr>
              <a:t>erupts</a:t>
            </a:r>
            <a:r>
              <a:rPr lang="en-US" dirty="0" smtClean="0">
                <a:latin typeface="Times New Roman" pitchFamily="18" charset="0"/>
                <a:cs typeface="Times New Roman" pitchFamily="18" charset="0"/>
              </a:rPr>
              <a:t>. These large volume of gases and ash can trigger climate </a:t>
            </a:r>
            <a:r>
              <a:rPr lang="en-US" dirty="0" smtClean="0">
                <a:latin typeface="Times New Roman" pitchFamily="18" charset="0"/>
                <a:cs typeface="Times New Roman" pitchFamily="18" charset="0"/>
              </a:rPr>
              <a:t>change. </a:t>
            </a:r>
            <a:endParaRPr lang="en-US" dirty="0" smtClean="0">
              <a:latin typeface="Times New Roman" pitchFamily="18" charset="0"/>
              <a:cs typeface="Times New Roman" pitchFamily="18" charset="0"/>
            </a:endParaRPr>
          </a:p>
          <a:p>
            <a:pPr marL="0" indent="0">
              <a:buNone/>
            </a:pPr>
            <a:endParaRPr lang="en-US" dirty="0" smtClean="0">
              <a:latin typeface="Times New Roman" pitchFamily="18" charset="0"/>
              <a:cs typeface="Times New Roman" pitchFamily="18" charset="0"/>
            </a:endParaRPr>
          </a:p>
          <a:p>
            <a:pPr marL="0" indent="0">
              <a:buFont typeface="Wingdings" pitchFamily="2" charset="2"/>
              <a:buChar char="Ø"/>
            </a:pPr>
            <a:r>
              <a:rPr lang="en-US" dirty="0" smtClean="0">
                <a:latin typeface="Times New Roman" pitchFamily="18" charset="0"/>
                <a:cs typeface="Times New Roman" pitchFamily="18" charset="0"/>
              </a:rPr>
              <a:t>Volcanic eruptions produce hazardous effects for the environment, climate and health of the exposed persons and are associated with the </a:t>
            </a:r>
            <a:r>
              <a:rPr lang="en-US" dirty="0" smtClean="0">
                <a:latin typeface="Times New Roman" pitchFamily="18" charset="0"/>
                <a:cs typeface="Times New Roman" pitchFamily="18" charset="0"/>
              </a:rPr>
              <a:t>deterioration </a:t>
            </a:r>
            <a:r>
              <a:rPr lang="en-US" dirty="0" smtClean="0">
                <a:latin typeface="Times New Roman" pitchFamily="18" charset="0"/>
                <a:cs typeface="Times New Roman" pitchFamily="18" charset="0"/>
              </a:rPr>
              <a:t>of social and economic conditions. </a:t>
            </a:r>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0034" y="214290"/>
            <a:ext cx="8358246" cy="6357982"/>
          </a:xfrm>
        </p:spPr>
        <p:style>
          <a:lnRef idx="1">
            <a:schemeClr val="accent3"/>
          </a:lnRef>
          <a:fillRef idx="2">
            <a:schemeClr val="accent3"/>
          </a:fillRef>
          <a:effectRef idx="1">
            <a:schemeClr val="accent3"/>
          </a:effectRef>
          <a:fontRef idx="minor">
            <a:schemeClr val="dk1"/>
          </a:fontRef>
        </p:style>
        <p:txBody>
          <a:bodyPr>
            <a:noAutofit/>
          </a:bodyPr>
          <a:lstStyle/>
          <a:p>
            <a:pPr marL="0" indent="0">
              <a:lnSpc>
                <a:spcPct val="170000"/>
              </a:lnSpc>
              <a:buNone/>
            </a:pPr>
            <a:r>
              <a:rPr lang="en-US" sz="2000" dirty="0" smtClean="0">
                <a:latin typeface="Times New Roman" pitchFamily="18" charset="0"/>
                <a:cs typeface="Times New Roman" pitchFamily="18" charset="0"/>
              </a:rPr>
              <a:t>3</a:t>
            </a:r>
            <a:r>
              <a:rPr lang="en-US" sz="2000" b="1" dirty="0" smtClean="0">
                <a:latin typeface="Times New Roman" pitchFamily="18" charset="0"/>
                <a:cs typeface="Times New Roman" pitchFamily="18" charset="0"/>
              </a:rPr>
              <a:t>. Solar Radiation</a:t>
            </a:r>
            <a:r>
              <a:rPr lang="en-US" sz="2000" dirty="0" smtClean="0">
                <a:latin typeface="Times New Roman" pitchFamily="18" charset="0"/>
                <a:cs typeface="Times New Roman" pitchFamily="18" charset="0"/>
              </a:rPr>
              <a:t>: The sun’s rays heat the earth regardless of changes in weather patterns that occur below. As such, any change in the sun’s radiation either an increase or decrease will influence our surface temperatures. There is increasing evidence that the amount of solar radiation incident at the Earth’s surface is not stable over the years but undergoes significant decadal variations and greatly responsible for climate change.</a:t>
            </a:r>
          </a:p>
          <a:p>
            <a:pPr marL="0" indent="0">
              <a:lnSpc>
                <a:spcPct val="170000"/>
              </a:lnSpc>
              <a:buNone/>
            </a:pPr>
            <a:r>
              <a:rPr lang="en-US" sz="2000" b="1" dirty="0" smtClean="0">
                <a:latin typeface="Times New Roman" pitchFamily="18" charset="0"/>
                <a:cs typeface="Times New Roman" pitchFamily="18" charset="0"/>
              </a:rPr>
              <a:t>Man Made causes of climate change</a:t>
            </a:r>
            <a:r>
              <a:rPr lang="en-US" sz="2000" dirty="0" smtClean="0">
                <a:latin typeface="Times New Roman" pitchFamily="18" charset="0"/>
                <a:cs typeface="Times New Roman" pitchFamily="18" charset="0"/>
              </a:rPr>
              <a:t>: </a:t>
            </a:r>
          </a:p>
          <a:p>
            <a:pPr marL="514350" indent="-514350">
              <a:lnSpc>
                <a:spcPct val="170000"/>
              </a:lnSpc>
              <a:buAutoNum type="arabicPeriod"/>
            </a:pPr>
            <a:r>
              <a:rPr lang="en-US" sz="2000" b="1" dirty="0" smtClean="0">
                <a:latin typeface="Times New Roman" pitchFamily="18" charset="0"/>
                <a:cs typeface="Times New Roman" pitchFamily="18" charset="0"/>
              </a:rPr>
              <a:t>Cities and pollution</a:t>
            </a:r>
            <a:r>
              <a:rPr lang="en-US" sz="2000" dirty="0" smtClean="0">
                <a:latin typeface="Times New Roman" pitchFamily="18" charset="0"/>
                <a:cs typeface="Times New Roman" pitchFamily="18" charset="0"/>
              </a:rPr>
              <a:t>: Cities are major contributors to climate change. According to UN Habitat, cities consume 78 per cent of the world’s energy and produce more than 60 per cent of green house gas emission. The sheer density of people relying on fossil fuels make urban population highly vulnerable to the effects of climate change. </a:t>
            </a:r>
          </a:p>
          <a:p>
            <a:pPr>
              <a:lnSpc>
                <a:spcPct val="170000"/>
              </a:lnSpc>
            </a:pPr>
            <a:endParaRPr lang="en-IN" sz="2000" dirty="0"/>
          </a:p>
        </p:txBody>
      </p:sp>
    </p:spTree>
    <p:extLst>
      <p:ext uri="{BB962C8B-B14F-4D97-AF65-F5344CB8AC3E}">
        <p14:creationId xmlns="" xmlns:p14="http://schemas.microsoft.com/office/powerpoint/2010/main" val="7852148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4282" y="428604"/>
            <a:ext cx="8929718" cy="6143668"/>
          </a:xfrm>
        </p:spPr>
        <p:style>
          <a:lnRef idx="1">
            <a:schemeClr val="accent4"/>
          </a:lnRef>
          <a:fillRef idx="2">
            <a:schemeClr val="accent4"/>
          </a:fillRef>
          <a:effectRef idx="1">
            <a:schemeClr val="accent4"/>
          </a:effectRef>
          <a:fontRef idx="minor">
            <a:schemeClr val="dk1"/>
          </a:fontRef>
        </p:style>
        <p:txBody>
          <a:bodyPr>
            <a:noAutofit/>
          </a:bodyPr>
          <a:lstStyle/>
          <a:p>
            <a:pPr>
              <a:lnSpc>
                <a:spcPct val="170000"/>
              </a:lnSpc>
              <a:buNone/>
            </a:pPr>
            <a:r>
              <a:rPr lang="en-US" sz="2000" b="1" dirty="0" smtClean="0">
                <a:latin typeface="Times New Roman" pitchFamily="18" charset="0"/>
                <a:cs typeface="Times New Roman" pitchFamily="18" charset="0"/>
              </a:rPr>
              <a:t>2. </a:t>
            </a:r>
            <a:r>
              <a:rPr lang="en-US" sz="2000" b="1" dirty="0" smtClean="0">
                <a:latin typeface="Times New Roman" pitchFamily="18" charset="0"/>
                <a:cs typeface="Times New Roman" pitchFamily="18" charset="0"/>
              </a:rPr>
              <a:t>Global Warming</a:t>
            </a:r>
            <a:r>
              <a:rPr lang="en-US" sz="2000" dirty="0" smtClean="0">
                <a:latin typeface="Times New Roman" pitchFamily="18" charset="0"/>
                <a:cs typeface="Times New Roman" pitchFamily="18" charset="0"/>
              </a:rPr>
              <a:t>: </a:t>
            </a:r>
          </a:p>
          <a:p>
            <a:pPr>
              <a:lnSpc>
                <a:spcPct val="150000"/>
              </a:lnSpc>
              <a:buFont typeface="Wingdings" pitchFamily="2" charset="2"/>
              <a:buChar char="Ø"/>
            </a:pPr>
            <a:r>
              <a:rPr lang="en-US" sz="2000" dirty="0" smtClean="0">
                <a:latin typeface="Times New Roman" pitchFamily="18" charset="0"/>
                <a:cs typeface="Times New Roman" pitchFamily="18" charset="0"/>
              </a:rPr>
              <a:t>Global warming is the long time heating of the earth’s climatic system due to human activities, primarily fossil fuel burning, which increases heat trapping greenhouse gas levels in Earth’s atmosphere.</a:t>
            </a:r>
          </a:p>
          <a:p>
            <a:pPr>
              <a:lnSpc>
                <a:spcPct val="150000"/>
              </a:lnSpc>
              <a:buFont typeface="Wingdings" pitchFamily="2" charset="2"/>
              <a:buChar char="Ø"/>
            </a:pPr>
            <a:r>
              <a:rPr lang="en-US" sz="2000" dirty="0" smtClean="0">
                <a:latin typeface="Times New Roman" pitchFamily="18" charset="0"/>
                <a:cs typeface="Times New Roman" pitchFamily="18" charset="0"/>
              </a:rPr>
              <a:t> Higher temperature worsens an increase the frequency of many types of disasters including storms, floods, heat waves and droughts. </a:t>
            </a:r>
          </a:p>
          <a:p>
            <a:pPr marL="514350" indent="-514350">
              <a:lnSpc>
                <a:spcPct val="150000"/>
              </a:lnSpc>
              <a:buNone/>
            </a:pPr>
            <a:r>
              <a:rPr lang="en-US" sz="2000" b="1" dirty="0" smtClean="0">
                <a:latin typeface="Times New Roman" pitchFamily="18" charset="0"/>
                <a:cs typeface="Times New Roman" pitchFamily="18" charset="0"/>
              </a:rPr>
              <a:t>3. Deforestation</a:t>
            </a:r>
            <a:r>
              <a:rPr lang="en-US" sz="2000" dirty="0" smtClean="0">
                <a:latin typeface="Times New Roman" pitchFamily="18" charset="0"/>
                <a:cs typeface="Times New Roman" pitchFamily="18" charset="0"/>
              </a:rPr>
              <a:t>:</a:t>
            </a:r>
          </a:p>
          <a:p>
            <a:pPr marL="514350" indent="-514350">
              <a:lnSpc>
                <a:spcPct val="150000"/>
              </a:lnSpc>
              <a:buFont typeface="Wingdings" pitchFamily="2" charset="2"/>
              <a:buChar char="Ø"/>
            </a:pPr>
            <a:r>
              <a:rPr lang="en-US" sz="2000" dirty="0" smtClean="0">
                <a:latin typeface="Times New Roman" pitchFamily="18" charset="0"/>
                <a:cs typeface="Times New Roman" pitchFamily="18" charset="0"/>
              </a:rPr>
              <a:t> </a:t>
            </a:r>
            <a:r>
              <a:rPr lang="en-US" sz="2000" dirty="0" smtClean="0">
                <a:latin typeface="Times New Roman" pitchFamily="18" charset="0"/>
                <a:cs typeface="Times New Roman" pitchFamily="18" charset="0"/>
              </a:rPr>
              <a:t>Plants breathe in carbon dioxide, which makes them an essential part of life on the planet. </a:t>
            </a:r>
            <a:endParaRPr lang="en-US" sz="2000" dirty="0" smtClean="0">
              <a:latin typeface="Times New Roman" pitchFamily="18" charset="0"/>
              <a:cs typeface="Times New Roman" pitchFamily="18" charset="0"/>
            </a:endParaRPr>
          </a:p>
          <a:p>
            <a:pPr marL="514350" indent="-514350">
              <a:lnSpc>
                <a:spcPct val="150000"/>
              </a:lnSpc>
              <a:buFont typeface="Wingdings" pitchFamily="2" charset="2"/>
              <a:buChar char="Ø"/>
            </a:pPr>
            <a:r>
              <a:rPr lang="en-US" sz="2000" dirty="0" smtClean="0">
                <a:latin typeface="Times New Roman" pitchFamily="18" charset="0"/>
                <a:cs typeface="Times New Roman" pitchFamily="18" charset="0"/>
              </a:rPr>
              <a:t>When </a:t>
            </a:r>
            <a:r>
              <a:rPr lang="en-US" sz="2000" dirty="0" smtClean="0">
                <a:latin typeface="Times New Roman" pitchFamily="18" charset="0"/>
                <a:cs typeface="Times New Roman" pitchFamily="18" charset="0"/>
              </a:rPr>
              <a:t>increasing amounts of trees are cut down without planting new ones, it means a disproportionate amount of carbon dioxide stays in the atmosphere and heats up the environment.</a:t>
            </a:r>
          </a:p>
          <a:p>
            <a:pPr>
              <a:lnSpc>
                <a:spcPct val="150000"/>
              </a:lnSpc>
            </a:pPr>
            <a:endParaRPr lang="en-US"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85720" y="285728"/>
            <a:ext cx="8429684" cy="8097601"/>
          </a:xfrm>
          <a:prstGeom prst="rect">
            <a:avLst/>
          </a:prstGeom>
        </p:spPr>
        <p:txBody>
          <a:bodyPr wrap="square">
            <a:spAutoFit/>
          </a:bodyPr>
          <a:lstStyle/>
          <a:p>
            <a:pPr>
              <a:lnSpc>
                <a:spcPct val="170000"/>
              </a:lnSpc>
            </a:pPr>
            <a:r>
              <a:rPr lang="en-US" b="1" dirty="0" smtClean="0">
                <a:latin typeface="Times New Roman" pitchFamily="18" charset="0"/>
                <a:cs typeface="Times New Roman" pitchFamily="18" charset="0"/>
              </a:rPr>
              <a:t>4. Acid Rain</a:t>
            </a:r>
            <a:r>
              <a:rPr lang="en-US" dirty="0" smtClean="0"/>
              <a:t>: </a:t>
            </a:r>
            <a:r>
              <a:rPr lang="en-US" dirty="0" smtClean="0">
                <a:latin typeface="Times New Roman" pitchFamily="18" charset="0"/>
                <a:cs typeface="Times New Roman" pitchFamily="18" charset="0"/>
              </a:rPr>
              <a:t> </a:t>
            </a:r>
          </a:p>
          <a:p>
            <a:pPr>
              <a:lnSpc>
                <a:spcPct val="170000"/>
              </a:lnSpc>
              <a:buFont typeface="Wingdings" pitchFamily="2" charset="2"/>
              <a:buChar char="Ø"/>
            </a:pPr>
            <a:r>
              <a:rPr lang="en-US" dirty="0" smtClean="0">
                <a:latin typeface="Times New Roman" pitchFamily="18" charset="0"/>
                <a:cs typeface="Times New Roman" pitchFamily="18" charset="0"/>
              </a:rPr>
              <a:t>Acid rain is a type of rain diluted with aid which once formed in the atmosphere. It is formed when the oxides of </a:t>
            </a:r>
            <a:r>
              <a:rPr lang="en-US" dirty="0" err="1" smtClean="0">
                <a:latin typeface="Times New Roman" pitchFamily="18" charset="0"/>
                <a:cs typeface="Times New Roman" pitchFamily="18" charset="0"/>
              </a:rPr>
              <a:t>sulphur</a:t>
            </a:r>
            <a:r>
              <a:rPr lang="en-US" dirty="0" smtClean="0">
                <a:latin typeface="Times New Roman" pitchFamily="18" charset="0"/>
                <a:cs typeface="Times New Roman" pitchFamily="18" charset="0"/>
              </a:rPr>
              <a:t> and nitrogen combine together with atmospheric moisture, and they get transformed into </a:t>
            </a:r>
            <a:r>
              <a:rPr lang="en-US" dirty="0" err="1" smtClean="0">
                <a:latin typeface="Times New Roman" pitchFamily="18" charset="0"/>
                <a:cs typeface="Times New Roman" pitchFamily="18" charset="0"/>
              </a:rPr>
              <a:t>sulphuric</a:t>
            </a:r>
            <a:r>
              <a:rPr lang="en-US" dirty="0" smtClean="0">
                <a:latin typeface="Times New Roman" pitchFamily="18" charset="0"/>
                <a:cs typeface="Times New Roman" pitchFamily="18" charset="0"/>
              </a:rPr>
              <a:t> and </a:t>
            </a:r>
            <a:r>
              <a:rPr lang="en-US" dirty="0" err="1" smtClean="0">
                <a:latin typeface="Times New Roman" pitchFamily="18" charset="0"/>
                <a:cs typeface="Times New Roman" pitchFamily="18" charset="0"/>
              </a:rPr>
              <a:t>nutric</a:t>
            </a:r>
            <a:r>
              <a:rPr lang="en-US" dirty="0" smtClean="0">
                <a:latin typeface="Times New Roman" pitchFamily="18" charset="0"/>
                <a:cs typeface="Times New Roman" pitchFamily="18" charset="0"/>
              </a:rPr>
              <a:t> acid.</a:t>
            </a:r>
          </a:p>
          <a:p>
            <a:pPr>
              <a:lnSpc>
                <a:spcPct val="170000"/>
              </a:lnSpc>
              <a:buFont typeface="Wingdings" pitchFamily="2" charset="2"/>
              <a:buChar char="Ø"/>
            </a:pPr>
            <a:r>
              <a:rPr lang="en-US" dirty="0" smtClean="0">
                <a:latin typeface="Times New Roman" pitchFamily="18" charset="0"/>
                <a:cs typeface="Times New Roman" pitchFamily="18" charset="0"/>
              </a:rPr>
              <a:t> This acids get mixed with rain drops and shower on earth. The acid rain affect the storage function of the soil. It also has an adverse impact on forests, fresh water and soil, killing microbes, insects and aquatic life forms and human beings. Thus it greatly affects towards climate change. </a:t>
            </a:r>
            <a:endParaRPr lang="en-US" dirty="0" smtClean="0">
              <a:latin typeface="Times New Roman" pitchFamily="18" charset="0"/>
              <a:cs typeface="Times New Roman" pitchFamily="18" charset="0"/>
            </a:endParaRPr>
          </a:p>
          <a:p>
            <a:pPr>
              <a:lnSpc>
                <a:spcPct val="170000"/>
              </a:lnSpc>
            </a:pPr>
            <a:r>
              <a:rPr lang="en-US" b="1" dirty="0" smtClean="0">
                <a:latin typeface="Times New Roman" pitchFamily="18" charset="0"/>
                <a:cs typeface="Times New Roman" pitchFamily="18" charset="0"/>
              </a:rPr>
              <a:t>5. Industrialization</a:t>
            </a:r>
            <a:r>
              <a:rPr lang="en-US" dirty="0" smtClean="0">
                <a:latin typeface="Times New Roman" pitchFamily="18" charset="0"/>
                <a:cs typeface="Times New Roman" pitchFamily="18" charset="0"/>
              </a:rPr>
              <a:t>:</a:t>
            </a:r>
          </a:p>
          <a:p>
            <a:pPr>
              <a:lnSpc>
                <a:spcPct val="170000"/>
              </a:lnSpc>
              <a:buFont typeface="Wingdings" pitchFamily="2" charset="2"/>
              <a:buChar char="Ø"/>
            </a:pPr>
            <a:r>
              <a:rPr lang="en-US" dirty="0" smtClean="0">
                <a:latin typeface="Times New Roman" pitchFamily="18" charset="0"/>
                <a:cs typeface="Times New Roman" pitchFamily="18" charset="0"/>
              </a:rPr>
              <a:t> </a:t>
            </a:r>
            <a:r>
              <a:rPr lang="en-US" dirty="0" smtClean="0">
                <a:latin typeface="Times New Roman" pitchFamily="18" charset="0"/>
                <a:cs typeface="Times New Roman" pitchFamily="18" charset="0"/>
              </a:rPr>
              <a:t>Increased development of industrial areas has led to greater production and allocation of energy, which releases greenhouse gases into the atmosphere in greater percentage than in the past. </a:t>
            </a:r>
            <a:endParaRPr lang="en-US" dirty="0" smtClean="0">
              <a:latin typeface="Times New Roman" pitchFamily="18" charset="0"/>
              <a:cs typeface="Times New Roman" pitchFamily="18" charset="0"/>
            </a:endParaRPr>
          </a:p>
          <a:p>
            <a:pPr>
              <a:lnSpc>
                <a:spcPct val="170000"/>
              </a:lnSpc>
              <a:buFont typeface="Wingdings" pitchFamily="2" charset="2"/>
              <a:buChar char="Ø"/>
            </a:pPr>
            <a:r>
              <a:rPr lang="en-US" dirty="0" smtClean="0">
                <a:latin typeface="Times New Roman" pitchFamily="18" charset="0"/>
                <a:cs typeface="Times New Roman" pitchFamily="18" charset="0"/>
              </a:rPr>
              <a:t>Emission </a:t>
            </a:r>
            <a:r>
              <a:rPr lang="en-US" dirty="0" smtClean="0">
                <a:latin typeface="Times New Roman" pitchFamily="18" charset="0"/>
                <a:cs typeface="Times New Roman" pitchFamily="18" charset="0"/>
              </a:rPr>
              <a:t>of poisonous gases from the industries has lead to the problem of global warming.</a:t>
            </a:r>
          </a:p>
          <a:p>
            <a:pPr>
              <a:lnSpc>
                <a:spcPct val="170000"/>
              </a:lnSpc>
              <a:buFont typeface="Wingdings" pitchFamily="2" charset="2"/>
              <a:buChar char="Ø"/>
            </a:pPr>
            <a:endParaRPr lang="en-US" dirty="0" smtClean="0">
              <a:latin typeface="Times New Roman" pitchFamily="18" charset="0"/>
              <a:cs typeface="Times New Roman" pitchFamily="18" charset="0"/>
            </a:endParaRPr>
          </a:p>
          <a:p>
            <a:pPr>
              <a:lnSpc>
                <a:spcPct val="170000"/>
              </a:lnSpc>
            </a:pPr>
            <a:endParaRPr lang="en-US" dirty="0" smtClean="0">
              <a:latin typeface="Times New Roman" pitchFamily="18" charset="0"/>
              <a:cs typeface="Times New Roman" pitchFamily="18" charset="0"/>
            </a:endParaRPr>
          </a:p>
          <a:p>
            <a:pPr>
              <a:lnSpc>
                <a:spcPct val="170000"/>
              </a:lnSpc>
            </a:pPr>
            <a:endParaRPr lang="en-US"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285728"/>
            <a:ext cx="8858280" cy="6572272"/>
          </a:xfrm>
        </p:spPr>
        <p:style>
          <a:lnRef idx="1">
            <a:schemeClr val="accent3"/>
          </a:lnRef>
          <a:fillRef idx="2">
            <a:schemeClr val="accent3"/>
          </a:fillRef>
          <a:effectRef idx="1">
            <a:schemeClr val="accent3"/>
          </a:effectRef>
          <a:fontRef idx="minor">
            <a:schemeClr val="dk1"/>
          </a:fontRef>
        </p:style>
        <p:txBody>
          <a:bodyPr>
            <a:normAutofit lnSpcReduction="10000"/>
          </a:bodyPr>
          <a:lstStyle/>
          <a:p>
            <a:pPr>
              <a:lnSpc>
                <a:spcPct val="170000"/>
              </a:lnSpc>
              <a:buNone/>
            </a:pPr>
            <a:r>
              <a:rPr lang="en-US" sz="1600" b="1" dirty="0" smtClean="0">
                <a:latin typeface="Times New Roman" pitchFamily="18" charset="0"/>
                <a:cs typeface="Times New Roman" pitchFamily="18" charset="0"/>
              </a:rPr>
              <a:t>6. Human activity</a:t>
            </a:r>
            <a:r>
              <a:rPr lang="en-US" sz="1600" dirty="0" smtClean="0">
                <a:latin typeface="Times New Roman" pitchFamily="18" charset="0"/>
                <a:cs typeface="Times New Roman" pitchFamily="18" charset="0"/>
              </a:rPr>
              <a:t>: </a:t>
            </a:r>
          </a:p>
          <a:p>
            <a:pPr>
              <a:lnSpc>
                <a:spcPct val="170000"/>
              </a:lnSpc>
              <a:buFont typeface="Wingdings" pitchFamily="2" charset="2"/>
              <a:buChar char="Ø"/>
            </a:pPr>
            <a:r>
              <a:rPr lang="en-US" sz="1600" dirty="0" smtClean="0">
                <a:latin typeface="Times New Roman" pitchFamily="18" charset="0"/>
                <a:cs typeface="Times New Roman" pitchFamily="18" charset="0"/>
              </a:rPr>
              <a:t>According to the Environment Protection Agency, the most significant contributor to climate change is the burning of fossil fuels for electricity heat and transportation. </a:t>
            </a:r>
          </a:p>
          <a:p>
            <a:pPr>
              <a:lnSpc>
                <a:spcPct val="170000"/>
              </a:lnSpc>
              <a:buFont typeface="Wingdings" pitchFamily="2" charset="2"/>
              <a:buChar char="Ø"/>
            </a:pPr>
            <a:r>
              <a:rPr lang="en-US" sz="1600" dirty="0" smtClean="0">
                <a:latin typeface="Times New Roman" pitchFamily="18" charset="0"/>
                <a:cs typeface="Times New Roman" pitchFamily="18" charset="0"/>
              </a:rPr>
              <a:t>Of these factors, transportation in the forms of cars, trucks, ships, trains and planes emit the largest percentage of CO2 speeding up global warming and remaining a significant cause of climate change. </a:t>
            </a:r>
          </a:p>
          <a:p>
            <a:pPr>
              <a:lnSpc>
                <a:spcPct val="170000"/>
              </a:lnSpc>
              <a:buNone/>
            </a:pPr>
            <a:endParaRPr lang="en-US" sz="1600" dirty="0" smtClean="0">
              <a:latin typeface="Times New Roman" pitchFamily="18" charset="0"/>
              <a:cs typeface="Times New Roman" pitchFamily="18" charset="0"/>
            </a:endParaRPr>
          </a:p>
          <a:p>
            <a:pPr>
              <a:lnSpc>
                <a:spcPct val="170000"/>
              </a:lnSpc>
              <a:buNone/>
            </a:pPr>
            <a:r>
              <a:rPr lang="en-US" sz="1600" b="1" dirty="0" smtClean="0">
                <a:latin typeface="Times New Roman" pitchFamily="18" charset="0"/>
                <a:cs typeface="Times New Roman" pitchFamily="18" charset="0"/>
              </a:rPr>
              <a:t>7. Agriculture and Livestock</a:t>
            </a:r>
            <a:r>
              <a:rPr lang="en-US" sz="1600" dirty="0" smtClean="0">
                <a:latin typeface="Times New Roman" pitchFamily="18" charset="0"/>
                <a:cs typeface="Times New Roman" pitchFamily="18" charset="0"/>
              </a:rPr>
              <a:t>: </a:t>
            </a:r>
          </a:p>
          <a:p>
            <a:pPr>
              <a:lnSpc>
                <a:spcPct val="170000"/>
              </a:lnSpc>
              <a:buFont typeface="Wingdings" pitchFamily="2" charset="2"/>
              <a:buChar char="Ø"/>
            </a:pPr>
            <a:r>
              <a:rPr lang="en-US" sz="1600" dirty="0" smtClean="0">
                <a:latin typeface="Times New Roman" pitchFamily="18" charset="0"/>
                <a:cs typeface="Times New Roman" pitchFamily="18" charset="0"/>
              </a:rPr>
              <a:t>There are many significant ways in which agriculture impacts climate change. From deforestation in places like the Amazon, to the transportation and livestock which are taken to support  agricultural effort around the world, agriculture is responsible for a major portion of the world’s greenhouse gas emission. </a:t>
            </a:r>
          </a:p>
          <a:p>
            <a:pPr>
              <a:lnSpc>
                <a:spcPct val="170000"/>
              </a:lnSpc>
              <a:buFont typeface="Wingdings" pitchFamily="2" charset="2"/>
              <a:buChar char="Ø"/>
            </a:pPr>
            <a:r>
              <a:rPr lang="en-US" sz="1600" dirty="0" smtClean="0">
                <a:latin typeface="Times New Roman" pitchFamily="18" charset="0"/>
                <a:cs typeface="Times New Roman" pitchFamily="18" charset="0"/>
              </a:rPr>
              <a:t>Agriculture contributes towards global warming  through anthropogenic greenhouse gas emission and by the conversion of non agricultural land such as forests into agricultural land. </a:t>
            </a:r>
          </a:p>
          <a:p>
            <a:pPr>
              <a:lnSpc>
                <a:spcPct val="170000"/>
              </a:lnSpc>
              <a:buFont typeface="Wingdings" pitchFamily="2" charset="2"/>
              <a:buChar char="Ø"/>
            </a:pPr>
            <a:r>
              <a:rPr lang="en-US" sz="1600" dirty="0" smtClean="0">
                <a:latin typeface="Times New Roman" pitchFamily="18" charset="0"/>
                <a:cs typeface="Times New Roman" pitchFamily="18" charset="0"/>
              </a:rPr>
              <a:t>Livestock in the form of cattle, sheep, pigs and poultry play a significant role in climate change. Emissions are caused by feed production, enteric </a:t>
            </a:r>
            <a:r>
              <a:rPr lang="en-US" sz="1600" dirty="0" err="1" smtClean="0">
                <a:latin typeface="Times New Roman" pitchFamily="18" charset="0"/>
                <a:cs typeface="Times New Roman" pitchFamily="18" charset="0"/>
              </a:rPr>
              <a:t>farmutation</a:t>
            </a:r>
            <a:r>
              <a:rPr lang="en-US" sz="1600" dirty="0" smtClean="0">
                <a:latin typeface="Times New Roman" pitchFamily="18" charset="0"/>
                <a:cs typeface="Times New Roman" pitchFamily="18" charset="0"/>
              </a:rPr>
              <a:t>, animal waste and land use change.   </a:t>
            </a:r>
          </a:p>
          <a:p>
            <a:endParaRPr lang="en-US" sz="1600"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4032"/>
          </a:xfrm>
        </p:spPr>
        <p:style>
          <a:lnRef idx="1">
            <a:schemeClr val="accent3"/>
          </a:lnRef>
          <a:fillRef idx="2">
            <a:schemeClr val="accent3"/>
          </a:fillRef>
          <a:effectRef idx="1">
            <a:schemeClr val="accent3"/>
          </a:effectRef>
          <a:fontRef idx="minor">
            <a:schemeClr val="dk1"/>
          </a:fontRef>
        </p:style>
        <p:txBody>
          <a:bodyPr>
            <a:normAutofit/>
          </a:bodyPr>
          <a:lstStyle/>
          <a:p>
            <a:r>
              <a:rPr lang="en-US" sz="2800" b="1" dirty="0" smtClean="0">
                <a:latin typeface="Times New Roman" pitchFamily="18" charset="0"/>
                <a:cs typeface="Times New Roman" pitchFamily="18" charset="0"/>
              </a:rPr>
              <a:t>Impact of climate change on environment</a:t>
            </a:r>
            <a:endParaRPr lang="en-US" sz="2800" b="1" dirty="0">
              <a:latin typeface="Times New Roman" pitchFamily="18" charset="0"/>
              <a:cs typeface="Times New Roman" pitchFamily="18" charset="0"/>
            </a:endParaRPr>
          </a:p>
        </p:txBody>
      </p:sp>
      <p:sp>
        <p:nvSpPr>
          <p:cNvPr id="3" name="Content Placeholder 2"/>
          <p:cNvSpPr>
            <a:spLocks noGrp="1"/>
          </p:cNvSpPr>
          <p:nvPr>
            <p:ph idx="1"/>
          </p:nvPr>
        </p:nvSpPr>
        <p:spPr>
          <a:xfrm>
            <a:off x="214282" y="928670"/>
            <a:ext cx="8472518" cy="5643602"/>
          </a:xfrm>
        </p:spPr>
        <p:style>
          <a:lnRef idx="1">
            <a:schemeClr val="accent3"/>
          </a:lnRef>
          <a:fillRef idx="2">
            <a:schemeClr val="accent3"/>
          </a:fillRef>
          <a:effectRef idx="1">
            <a:schemeClr val="accent3"/>
          </a:effectRef>
          <a:fontRef idx="minor">
            <a:schemeClr val="dk1"/>
          </a:fontRef>
        </p:style>
        <p:txBody>
          <a:bodyPr>
            <a:normAutofit fontScale="92500" lnSpcReduction="10000"/>
          </a:bodyPr>
          <a:lstStyle/>
          <a:p>
            <a:pPr marL="514350" indent="-514350">
              <a:buFont typeface="+mj-lt"/>
              <a:buAutoNum type="arabicPeriod"/>
            </a:pPr>
            <a:r>
              <a:rPr lang="en-US" sz="2000" b="1" dirty="0" smtClean="0">
                <a:latin typeface="Times New Roman" pitchFamily="18" charset="0"/>
                <a:cs typeface="Times New Roman" pitchFamily="18" charset="0"/>
              </a:rPr>
              <a:t>Hotter Temperature</a:t>
            </a:r>
            <a:r>
              <a:rPr lang="en-US" sz="2000" dirty="0" smtClean="0">
                <a:latin typeface="Times New Roman" pitchFamily="18" charset="0"/>
                <a:cs typeface="Times New Roman" pitchFamily="18" charset="0"/>
              </a:rPr>
              <a:t>: </a:t>
            </a:r>
          </a:p>
          <a:p>
            <a:pPr marL="514350" indent="-514350">
              <a:buFont typeface="Wingdings" pitchFamily="2" charset="2"/>
              <a:buChar char="Ø"/>
            </a:pPr>
            <a:r>
              <a:rPr lang="en-US" sz="2000" dirty="0" smtClean="0">
                <a:latin typeface="Times New Roman" pitchFamily="18" charset="0"/>
                <a:cs typeface="Times New Roman" pitchFamily="18" charset="0"/>
              </a:rPr>
              <a:t>Nearly all land areas are seeing more hot days and heat waves very frequently. 2020 was one of the hottest year on record. </a:t>
            </a:r>
          </a:p>
          <a:p>
            <a:pPr marL="514350" indent="-514350">
              <a:buFont typeface="Wingdings" pitchFamily="2" charset="2"/>
              <a:buChar char="Ø"/>
            </a:pPr>
            <a:r>
              <a:rPr lang="en-US" sz="2000" dirty="0" smtClean="0">
                <a:latin typeface="Times New Roman" pitchFamily="18" charset="0"/>
                <a:cs typeface="Times New Roman" pitchFamily="18" charset="0"/>
              </a:rPr>
              <a:t>Higher temperatures increases heat increase, heat related diseases and can make it more difficult to work and move around. </a:t>
            </a:r>
          </a:p>
          <a:p>
            <a:pPr marL="514350" indent="-514350">
              <a:buFont typeface="+mj-lt"/>
              <a:buAutoNum type="arabicPeriod"/>
            </a:pPr>
            <a:endParaRPr lang="en-US" sz="2000" dirty="0" smtClean="0">
              <a:latin typeface="Times New Roman" pitchFamily="18" charset="0"/>
              <a:cs typeface="Times New Roman" pitchFamily="18" charset="0"/>
            </a:endParaRPr>
          </a:p>
          <a:p>
            <a:pPr marL="514350" indent="-514350">
              <a:buNone/>
            </a:pPr>
            <a:r>
              <a:rPr lang="en-US" sz="2000" b="1" dirty="0" smtClean="0">
                <a:latin typeface="Times New Roman" pitchFamily="18" charset="0"/>
                <a:cs typeface="Times New Roman" pitchFamily="18" charset="0"/>
              </a:rPr>
              <a:t>2. More severe storms</a:t>
            </a:r>
            <a:r>
              <a:rPr lang="en-US" sz="2000" dirty="0" smtClean="0">
                <a:latin typeface="Times New Roman" pitchFamily="18" charset="0"/>
                <a:cs typeface="Times New Roman" pitchFamily="18" charset="0"/>
              </a:rPr>
              <a:t>: </a:t>
            </a:r>
          </a:p>
          <a:p>
            <a:pPr marL="514350" indent="-514350">
              <a:buFont typeface="Wingdings" pitchFamily="2" charset="2"/>
              <a:buChar char="Ø"/>
            </a:pPr>
            <a:r>
              <a:rPr lang="en-US" sz="2000" dirty="0" smtClean="0">
                <a:latin typeface="Times New Roman" pitchFamily="18" charset="0"/>
                <a:cs typeface="Times New Roman" pitchFamily="18" charset="0"/>
              </a:rPr>
              <a:t>Changes to temperature causes changes in rainfall. This results in more severe and frequent storm. They cause flooding and landslides, destroying homes and communications and costing billions of dollars. </a:t>
            </a:r>
          </a:p>
          <a:p>
            <a:pPr marL="514350" indent="-514350">
              <a:buFont typeface="Wingdings" pitchFamily="2" charset="2"/>
              <a:buChar char="Ø"/>
            </a:pPr>
            <a:r>
              <a:rPr lang="en-US" sz="2000" dirty="0" smtClean="0">
                <a:latin typeface="Times New Roman" pitchFamily="18" charset="0"/>
                <a:cs typeface="Times New Roman" pitchFamily="18" charset="0"/>
              </a:rPr>
              <a:t>There has been an increase in the extreme sea level events associated with some tropical cyclones and severe storms.</a:t>
            </a:r>
          </a:p>
          <a:p>
            <a:pPr marL="514350" indent="-514350">
              <a:buFont typeface="+mj-lt"/>
              <a:buAutoNum type="arabicPeriod"/>
            </a:pPr>
            <a:endParaRPr lang="en-US" sz="2000" dirty="0" smtClean="0">
              <a:latin typeface="Times New Roman" pitchFamily="18" charset="0"/>
              <a:cs typeface="Times New Roman" pitchFamily="18" charset="0"/>
            </a:endParaRPr>
          </a:p>
          <a:p>
            <a:pPr marL="514350" indent="-514350">
              <a:buNone/>
            </a:pPr>
            <a:r>
              <a:rPr lang="en-US" sz="2000" b="1" dirty="0" smtClean="0">
                <a:latin typeface="Times New Roman" pitchFamily="18" charset="0"/>
                <a:cs typeface="Times New Roman" pitchFamily="18" charset="0"/>
              </a:rPr>
              <a:t>3. Increased droughts</a:t>
            </a:r>
            <a:r>
              <a:rPr lang="en-US" sz="2000" dirty="0" smtClean="0">
                <a:latin typeface="Times New Roman" pitchFamily="18" charset="0"/>
                <a:cs typeface="Times New Roman" pitchFamily="18" charset="0"/>
              </a:rPr>
              <a:t>: </a:t>
            </a:r>
          </a:p>
          <a:p>
            <a:pPr marL="514350" indent="-514350">
              <a:buFont typeface="Wingdings" pitchFamily="2" charset="2"/>
              <a:buChar char="Ø"/>
            </a:pPr>
            <a:r>
              <a:rPr lang="en-US" sz="2000" dirty="0" smtClean="0">
                <a:latin typeface="Times New Roman" pitchFamily="18" charset="0"/>
                <a:cs typeface="Times New Roman" pitchFamily="18" charset="0"/>
              </a:rPr>
              <a:t>Water is becoming scarcer in many regions. Droughts can stir destructive sand and dust storms that can move billions of tons of sand across continents.  </a:t>
            </a:r>
          </a:p>
          <a:p>
            <a:pPr marL="514350" indent="-514350">
              <a:buFont typeface="Wingdings" pitchFamily="2" charset="2"/>
              <a:buChar char="Ø"/>
            </a:pPr>
            <a:r>
              <a:rPr lang="en-US" sz="2000" dirty="0" smtClean="0">
                <a:latin typeface="Times New Roman" pitchFamily="18" charset="0"/>
                <a:cs typeface="Times New Roman" pitchFamily="18" charset="0"/>
              </a:rPr>
              <a:t>Deserts are expanding, </a:t>
            </a:r>
            <a:r>
              <a:rPr lang="en-US" sz="2000" dirty="0" smtClean="0">
                <a:latin typeface="Times New Roman" pitchFamily="18" charset="0"/>
                <a:cs typeface="Times New Roman" pitchFamily="18" charset="0"/>
              </a:rPr>
              <a:t>while there are reduction of  </a:t>
            </a:r>
            <a:r>
              <a:rPr lang="en-US" sz="2000" dirty="0" smtClean="0">
                <a:latin typeface="Times New Roman" pitchFamily="18" charset="0"/>
                <a:cs typeface="Times New Roman" pitchFamily="18" charset="0"/>
              </a:rPr>
              <a:t>land for growing food. Many people now faces the threat of not having enough water on regular basis.</a:t>
            </a:r>
          </a:p>
          <a:p>
            <a:pPr marL="514350" indent="-514350">
              <a:buFont typeface="+mj-lt"/>
              <a:buAutoNum type="arabicPeriod"/>
            </a:pPr>
            <a:endParaRPr lang="en-US" sz="2000" dirty="0" smtClean="0">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472</TotalTime>
  <Words>1494</Words>
  <Application>Microsoft Office PowerPoint</Application>
  <PresentationFormat>On-screen Show (4:3)</PresentationFormat>
  <Paragraphs>92</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Office Theme</vt:lpstr>
      <vt:lpstr>Unit 4  International Environmental problems </vt:lpstr>
      <vt:lpstr> Climate change </vt:lpstr>
      <vt:lpstr>Causes of climate change</vt:lpstr>
      <vt:lpstr>Slide 4</vt:lpstr>
      <vt:lpstr>Slide 5</vt:lpstr>
      <vt:lpstr>Slide 6</vt:lpstr>
      <vt:lpstr>Slide 7</vt:lpstr>
      <vt:lpstr>Slide 8</vt:lpstr>
      <vt:lpstr>Impact of climate change on environment</vt:lpstr>
      <vt:lpstr>Slide 10</vt:lpstr>
      <vt:lpstr>Measures to slow down climate change</vt:lpstr>
      <vt:lpstr>Slide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4  International Environmental problems</dc:title>
  <dc:creator>user</dc:creator>
  <cp:lastModifiedBy>Lenovo</cp:lastModifiedBy>
  <cp:revision>36</cp:revision>
  <dcterms:created xsi:type="dcterms:W3CDTF">2025-02-19T06:04:04Z</dcterms:created>
  <dcterms:modified xsi:type="dcterms:W3CDTF">2025-02-20T17:27:31Z</dcterms:modified>
</cp:coreProperties>
</file>