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58" r:id="rId5"/>
    <p:sldId id="259" r:id="rId6"/>
    <p:sldId id="260" r:id="rId7"/>
    <p:sldId id="272" r:id="rId8"/>
    <p:sldId id="273" r:id="rId9"/>
    <p:sldId id="271" r:id="rId10"/>
    <p:sldId id="274" r:id="rId11"/>
    <p:sldId id="270" r:id="rId12"/>
    <p:sldId id="269" r:id="rId13"/>
    <p:sldId id="268" r:id="rId14"/>
    <p:sldId id="267" r:id="rId15"/>
    <p:sldId id="266" r:id="rId16"/>
    <p:sldId id="265" r:id="rId17"/>
    <p:sldId id="264" r:id="rId18"/>
    <p:sldId id="263" r:id="rId19"/>
    <p:sldId id="27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B034D-FEDA-4996-8BC1-001EF99AAD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8999FC59-47A4-4F6C-A1E5-7FAFF9725B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E50F816-A6AD-4541-B21E-93A20BF428E0}"/>
              </a:ext>
            </a:extLst>
          </p:cNvPr>
          <p:cNvSpPr>
            <a:spLocks noGrp="1"/>
          </p:cNvSpPr>
          <p:nvPr>
            <p:ph type="dt" sz="half" idx="10"/>
          </p:nvPr>
        </p:nvSpPr>
        <p:spPr/>
        <p:txBody>
          <a:bodyPr/>
          <a:lstStyle/>
          <a:p>
            <a:fld id="{5A6402B8-3A2A-4EE6-A9F6-F95292D94073}" type="datetimeFigureOut">
              <a:rPr lang="en-IN" smtClean="0"/>
              <a:t>02-02-2025</a:t>
            </a:fld>
            <a:endParaRPr lang="en-IN"/>
          </a:p>
        </p:txBody>
      </p:sp>
      <p:sp>
        <p:nvSpPr>
          <p:cNvPr id="5" name="Footer Placeholder 4">
            <a:extLst>
              <a:ext uri="{FF2B5EF4-FFF2-40B4-BE49-F238E27FC236}">
                <a16:creationId xmlns:a16="http://schemas.microsoft.com/office/drawing/2014/main" id="{CF0A97F2-3C62-49C3-A98E-DA4A7F16A13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98D40F8-C01E-4810-8DE6-41DE2A5A4C60}"/>
              </a:ext>
            </a:extLst>
          </p:cNvPr>
          <p:cNvSpPr>
            <a:spLocks noGrp="1"/>
          </p:cNvSpPr>
          <p:nvPr>
            <p:ph type="sldNum" sz="quarter" idx="12"/>
          </p:nvPr>
        </p:nvSpPr>
        <p:spPr/>
        <p:txBody>
          <a:bodyPr/>
          <a:lstStyle/>
          <a:p>
            <a:fld id="{8E4A1EBF-E295-46E7-A8C0-59C1337D9083}" type="slidenum">
              <a:rPr lang="en-IN" smtClean="0"/>
              <a:t>‹#›</a:t>
            </a:fld>
            <a:endParaRPr lang="en-IN"/>
          </a:p>
        </p:txBody>
      </p:sp>
    </p:spTree>
    <p:extLst>
      <p:ext uri="{BB962C8B-B14F-4D97-AF65-F5344CB8AC3E}">
        <p14:creationId xmlns:p14="http://schemas.microsoft.com/office/powerpoint/2010/main" val="2936561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692C3-D33C-4A8E-B785-9201827E4B88}"/>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3AB83F7F-F8A3-43D7-A6F2-6A9226E44CC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C240E1-DE7D-4E57-A726-E2068ABE1014}"/>
              </a:ext>
            </a:extLst>
          </p:cNvPr>
          <p:cNvSpPr>
            <a:spLocks noGrp="1"/>
          </p:cNvSpPr>
          <p:nvPr>
            <p:ph type="dt" sz="half" idx="10"/>
          </p:nvPr>
        </p:nvSpPr>
        <p:spPr/>
        <p:txBody>
          <a:bodyPr/>
          <a:lstStyle/>
          <a:p>
            <a:fld id="{5A6402B8-3A2A-4EE6-A9F6-F95292D94073}" type="datetimeFigureOut">
              <a:rPr lang="en-IN" smtClean="0"/>
              <a:t>02-02-2025</a:t>
            </a:fld>
            <a:endParaRPr lang="en-IN"/>
          </a:p>
        </p:txBody>
      </p:sp>
      <p:sp>
        <p:nvSpPr>
          <p:cNvPr id="5" name="Footer Placeholder 4">
            <a:extLst>
              <a:ext uri="{FF2B5EF4-FFF2-40B4-BE49-F238E27FC236}">
                <a16:creationId xmlns:a16="http://schemas.microsoft.com/office/drawing/2014/main" id="{37760EA1-08A7-42EA-BF57-C13DC5F36C0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0EA2CAF-3F2B-47F8-879C-46BD8141225B}"/>
              </a:ext>
            </a:extLst>
          </p:cNvPr>
          <p:cNvSpPr>
            <a:spLocks noGrp="1"/>
          </p:cNvSpPr>
          <p:nvPr>
            <p:ph type="sldNum" sz="quarter" idx="12"/>
          </p:nvPr>
        </p:nvSpPr>
        <p:spPr/>
        <p:txBody>
          <a:bodyPr/>
          <a:lstStyle/>
          <a:p>
            <a:fld id="{8E4A1EBF-E295-46E7-A8C0-59C1337D9083}" type="slidenum">
              <a:rPr lang="en-IN" smtClean="0"/>
              <a:t>‹#›</a:t>
            </a:fld>
            <a:endParaRPr lang="en-IN"/>
          </a:p>
        </p:txBody>
      </p:sp>
    </p:spTree>
    <p:extLst>
      <p:ext uri="{BB962C8B-B14F-4D97-AF65-F5344CB8AC3E}">
        <p14:creationId xmlns:p14="http://schemas.microsoft.com/office/powerpoint/2010/main" val="1509045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A440C65-BA09-4BD3-8A8E-853DEEC1F65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DC708E0-9F30-4A8D-AE96-0DD1CBC440C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F3D477C-EE48-4BCB-9D4E-C75D3BF5A1BA}"/>
              </a:ext>
            </a:extLst>
          </p:cNvPr>
          <p:cNvSpPr>
            <a:spLocks noGrp="1"/>
          </p:cNvSpPr>
          <p:nvPr>
            <p:ph type="dt" sz="half" idx="10"/>
          </p:nvPr>
        </p:nvSpPr>
        <p:spPr/>
        <p:txBody>
          <a:bodyPr/>
          <a:lstStyle/>
          <a:p>
            <a:fld id="{5A6402B8-3A2A-4EE6-A9F6-F95292D94073}" type="datetimeFigureOut">
              <a:rPr lang="en-IN" smtClean="0"/>
              <a:t>02-02-2025</a:t>
            </a:fld>
            <a:endParaRPr lang="en-IN"/>
          </a:p>
        </p:txBody>
      </p:sp>
      <p:sp>
        <p:nvSpPr>
          <p:cNvPr id="5" name="Footer Placeholder 4">
            <a:extLst>
              <a:ext uri="{FF2B5EF4-FFF2-40B4-BE49-F238E27FC236}">
                <a16:creationId xmlns:a16="http://schemas.microsoft.com/office/drawing/2014/main" id="{AC0C78D9-EB65-4A30-BC8E-17529BAF1DF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E268B10-44B1-4EE7-A1F8-DE22AFFA6028}"/>
              </a:ext>
            </a:extLst>
          </p:cNvPr>
          <p:cNvSpPr>
            <a:spLocks noGrp="1"/>
          </p:cNvSpPr>
          <p:nvPr>
            <p:ph type="sldNum" sz="quarter" idx="12"/>
          </p:nvPr>
        </p:nvSpPr>
        <p:spPr/>
        <p:txBody>
          <a:bodyPr/>
          <a:lstStyle/>
          <a:p>
            <a:fld id="{8E4A1EBF-E295-46E7-A8C0-59C1337D9083}" type="slidenum">
              <a:rPr lang="en-IN" smtClean="0"/>
              <a:t>‹#›</a:t>
            </a:fld>
            <a:endParaRPr lang="en-IN"/>
          </a:p>
        </p:txBody>
      </p:sp>
    </p:spTree>
    <p:extLst>
      <p:ext uri="{BB962C8B-B14F-4D97-AF65-F5344CB8AC3E}">
        <p14:creationId xmlns:p14="http://schemas.microsoft.com/office/powerpoint/2010/main" val="1117307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82741-B6F9-44C2-BBE2-218999B633D4}"/>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0A29582D-D2B4-4D07-8167-54F73FB6A93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2D398EF-CA27-4D11-9B3A-A069675B856B}"/>
              </a:ext>
            </a:extLst>
          </p:cNvPr>
          <p:cNvSpPr>
            <a:spLocks noGrp="1"/>
          </p:cNvSpPr>
          <p:nvPr>
            <p:ph type="dt" sz="half" idx="10"/>
          </p:nvPr>
        </p:nvSpPr>
        <p:spPr/>
        <p:txBody>
          <a:bodyPr/>
          <a:lstStyle/>
          <a:p>
            <a:fld id="{5A6402B8-3A2A-4EE6-A9F6-F95292D94073}" type="datetimeFigureOut">
              <a:rPr lang="en-IN" smtClean="0"/>
              <a:t>02-02-2025</a:t>
            </a:fld>
            <a:endParaRPr lang="en-IN"/>
          </a:p>
        </p:txBody>
      </p:sp>
      <p:sp>
        <p:nvSpPr>
          <p:cNvPr id="5" name="Footer Placeholder 4">
            <a:extLst>
              <a:ext uri="{FF2B5EF4-FFF2-40B4-BE49-F238E27FC236}">
                <a16:creationId xmlns:a16="http://schemas.microsoft.com/office/drawing/2014/main" id="{BD8744C4-9BD1-4E69-B842-221A554F11F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93F34BD-9C70-4016-BADC-8BC2AB208422}"/>
              </a:ext>
            </a:extLst>
          </p:cNvPr>
          <p:cNvSpPr>
            <a:spLocks noGrp="1"/>
          </p:cNvSpPr>
          <p:nvPr>
            <p:ph type="sldNum" sz="quarter" idx="12"/>
          </p:nvPr>
        </p:nvSpPr>
        <p:spPr/>
        <p:txBody>
          <a:bodyPr/>
          <a:lstStyle/>
          <a:p>
            <a:fld id="{8E4A1EBF-E295-46E7-A8C0-59C1337D9083}" type="slidenum">
              <a:rPr lang="en-IN" smtClean="0"/>
              <a:t>‹#›</a:t>
            </a:fld>
            <a:endParaRPr lang="en-IN"/>
          </a:p>
        </p:txBody>
      </p:sp>
    </p:spTree>
    <p:extLst>
      <p:ext uri="{BB962C8B-B14F-4D97-AF65-F5344CB8AC3E}">
        <p14:creationId xmlns:p14="http://schemas.microsoft.com/office/powerpoint/2010/main" val="545972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45C91-4890-40AE-B6E9-D3C7637FFC4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968790DA-4297-4D07-AD0A-5489485BF92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2A72698-7B1E-4C5C-99C9-52C0CAC1EEA5}"/>
              </a:ext>
            </a:extLst>
          </p:cNvPr>
          <p:cNvSpPr>
            <a:spLocks noGrp="1"/>
          </p:cNvSpPr>
          <p:nvPr>
            <p:ph type="dt" sz="half" idx="10"/>
          </p:nvPr>
        </p:nvSpPr>
        <p:spPr/>
        <p:txBody>
          <a:bodyPr/>
          <a:lstStyle/>
          <a:p>
            <a:fld id="{5A6402B8-3A2A-4EE6-A9F6-F95292D94073}" type="datetimeFigureOut">
              <a:rPr lang="en-IN" smtClean="0"/>
              <a:t>02-02-2025</a:t>
            </a:fld>
            <a:endParaRPr lang="en-IN"/>
          </a:p>
        </p:txBody>
      </p:sp>
      <p:sp>
        <p:nvSpPr>
          <p:cNvPr id="5" name="Footer Placeholder 4">
            <a:extLst>
              <a:ext uri="{FF2B5EF4-FFF2-40B4-BE49-F238E27FC236}">
                <a16:creationId xmlns:a16="http://schemas.microsoft.com/office/drawing/2014/main" id="{5C6E5549-C976-4B3A-9725-C727DD3EB1F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97D3736-C841-43D0-9F79-C18A8A16CF67}"/>
              </a:ext>
            </a:extLst>
          </p:cNvPr>
          <p:cNvSpPr>
            <a:spLocks noGrp="1"/>
          </p:cNvSpPr>
          <p:nvPr>
            <p:ph type="sldNum" sz="quarter" idx="12"/>
          </p:nvPr>
        </p:nvSpPr>
        <p:spPr/>
        <p:txBody>
          <a:bodyPr/>
          <a:lstStyle/>
          <a:p>
            <a:fld id="{8E4A1EBF-E295-46E7-A8C0-59C1337D9083}" type="slidenum">
              <a:rPr lang="en-IN" smtClean="0"/>
              <a:t>‹#›</a:t>
            </a:fld>
            <a:endParaRPr lang="en-IN"/>
          </a:p>
        </p:txBody>
      </p:sp>
    </p:spTree>
    <p:extLst>
      <p:ext uri="{BB962C8B-B14F-4D97-AF65-F5344CB8AC3E}">
        <p14:creationId xmlns:p14="http://schemas.microsoft.com/office/powerpoint/2010/main" val="887432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C06D5-80EB-4C8F-9B47-ECBEE507804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6D64756-0E9F-406A-90F6-1DE12A92E27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98CE388C-E34E-4B47-8D88-A9442528455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C2AE0FA-2C3A-4EB3-A2DC-0D3B176F4054}"/>
              </a:ext>
            </a:extLst>
          </p:cNvPr>
          <p:cNvSpPr>
            <a:spLocks noGrp="1"/>
          </p:cNvSpPr>
          <p:nvPr>
            <p:ph type="dt" sz="half" idx="10"/>
          </p:nvPr>
        </p:nvSpPr>
        <p:spPr/>
        <p:txBody>
          <a:bodyPr/>
          <a:lstStyle/>
          <a:p>
            <a:fld id="{5A6402B8-3A2A-4EE6-A9F6-F95292D94073}" type="datetimeFigureOut">
              <a:rPr lang="en-IN" smtClean="0"/>
              <a:t>02-02-2025</a:t>
            </a:fld>
            <a:endParaRPr lang="en-IN"/>
          </a:p>
        </p:txBody>
      </p:sp>
      <p:sp>
        <p:nvSpPr>
          <p:cNvPr id="6" name="Footer Placeholder 5">
            <a:extLst>
              <a:ext uri="{FF2B5EF4-FFF2-40B4-BE49-F238E27FC236}">
                <a16:creationId xmlns:a16="http://schemas.microsoft.com/office/drawing/2014/main" id="{73339D20-9460-428A-9BB8-FAACD189CBE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36A9C0D-14BA-4259-A341-C4D28A2F60A9}"/>
              </a:ext>
            </a:extLst>
          </p:cNvPr>
          <p:cNvSpPr>
            <a:spLocks noGrp="1"/>
          </p:cNvSpPr>
          <p:nvPr>
            <p:ph type="sldNum" sz="quarter" idx="12"/>
          </p:nvPr>
        </p:nvSpPr>
        <p:spPr/>
        <p:txBody>
          <a:bodyPr/>
          <a:lstStyle/>
          <a:p>
            <a:fld id="{8E4A1EBF-E295-46E7-A8C0-59C1337D9083}" type="slidenum">
              <a:rPr lang="en-IN" smtClean="0"/>
              <a:t>‹#›</a:t>
            </a:fld>
            <a:endParaRPr lang="en-IN"/>
          </a:p>
        </p:txBody>
      </p:sp>
    </p:spTree>
    <p:extLst>
      <p:ext uri="{BB962C8B-B14F-4D97-AF65-F5344CB8AC3E}">
        <p14:creationId xmlns:p14="http://schemas.microsoft.com/office/powerpoint/2010/main" val="1653270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CEE5-7A18-48BE-B024-C9138A1E5DE1}"/>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209AC42-F6D2-426D-81F7-57112CF6C9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66E853F-6DB0-4D9E-BAB1-FF2883CE1CE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F0878B4B-9F6B-49B0-BC60-117AEAF2C0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2843747-5144-46DE-A851-C12737232D3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3CC72C80-67AF-4903-9A5D-274705C1C3EE}"/>
              </a:ext>
            </a:extLst>
          </p:cNvPr>
          <p:cNvSpPr>
            <a:spLocks noGrp="1"/>
          </p:cNvSpPr>
          <p:nvPr>
            <p:ph type="dt" sz="half" idx="10"/>
          </p:nvPr>
        </p:nvSpPr>
        <p:spPr/>
        <p:txBody>
          <a:bodyPr/>
          <a:lstStyle/>
          <a:p>
            <a:fld id="{5A6402B8-3A2A-4EE6-A9F6-F95292D94073}" type="datetimeFigureOut">
              <a:rPr lang="en-IN" smtClean="0"/>
              <a:t>02-02-2025</a:t>
            </a:fld>
            <a:endParaRPr lang="en-IN"/>
          </a:p>
        </p:txBody>
      </p:sp>
      <p:sp>
        <p:nvSpPr>
          <p:cNvPr id="8" name="Footer Placeholder 7">
            <a:extLst>
              <a:ext uri="{FF2B5EF4-FFF2-40B4-BE49-F238E27FC236}">
                <a16:creationId xmlns:a16="http://schemas.microsoft.com/office/drawing/2014/main" id="{90F950D2-8C21-4865-83BE-3D09E6FA4AF9}"/>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43813624-3676-490F-B7B9-F05B54B6FA49}"/>
              </a:ext>
            </a:extLst>
          </p:cNvPr>
          <p:cNvSpPr>
            <a:spLocks noGrp="1"/>
          </p:cNvSpPr>
          <p:nvPr>
            <p:ph type="sldNum" sz="quarter" idx="12"/>
          </p:nvPr>
        </p:nvSpPr>
        <p:spPr/>
        <p:txBody>
          <a:bodyPr/>
          <a:lstStyle/>
          <a:p>
            <a:fld id="{8E4A1EBF-E295-46E7-A8C0-59C1337D9083}" type="slidenum">
              <a:rPr lang="en-IN" smtClean="0"/>
              <a:t>‹#›</a:t>
            </a:fld>
            <a:endParaRPr lang="en-IN"/>
          </a:p>
        </p:txBody>
      </p:sp>
    </p:spTree>
    <p:extLst>
      <p:ext uri="{BB962C8B-B14F-4D97-AF65-F5344CB8AC3E}">
        <p14:creationId xmlns:p14="http://schemas.microsoft.com/office/powerpoint/2010/main" val="3494748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CD962-2A7E-4565-9072-48E10580B827}"/>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BF93DFCB-924C-49C6-BABD-5001943363EC}"/>
              </a:ext>
            </a:extLst>
          </p:cNvPr>
          <p:cNvSpPr>
            <a:spLocks noGrp="1"/>
          </p:cNvSpPr>
          <p:nvPr>
            <p:ph type="dt" sz="half" idx="10"/>
          </p:nvPr>
        </p:nvSpPr>
        <p:spPr/>
        <p:txBody>
          <a:bodyPr/>
          <a:lstStyle/>
          <a:p>
            <a:fld id="{5A6402B8-3A2A-4EE6-A9F6-F95292D94073}" type="datetimeFigureOut">
              <a:rPr lang="en-IN" smtClean="0"/>
              <a:t>02-02-2025</a:t>
            </a:fld>
            <a:endParaRPr lang="en-IN"/>
          </a:p>
        </p:txBody>
      </p:sp>
      <p:sp>
        <p:nvSpPr>
          <p:cNvPr id="4" name="Footer Placeholder 3">
            <a:extLst>
              <a:ext uri="{FF2B5EF4-FFF2-40B4-BE49-F238E27FC236}">
                <a16:creationId xmlns:a16="http://schemas.microsoft.com/office/drawing/2014/main" id="{BCBDFD1C-68F6-4A6A-BB43-A5F5B8DEA47C}"/>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E1DF555E-40E6-46B4-89A5-14813E963AC6}"/>
              </a:ext>
            </a:extLst>
          </p:cNvPr>
          <p:cNvSpPr>
            <a:spLocks noGrp="1"/>
          </p:cNvSpPr>
          <p:nvPr>
            <p:ph type="sldNum" sz="quarter" idx="12"/>
          </p:nvPr>
        </p:nvSpPr>
        <p:spPr/>
        <p:txBody>
          <a:bodyPr/>
          <a:lstStyle/>
          <a:p>
            <a:fld id="{8E4A1EBF-E295-46E7-A8C0-59C1337D9083}" type="slidenum">
              <a:rPr lang="en-IN" smtClean="0"/>
              <a:t>‹#›</a:t>
            </a:fld>
            <a:endParaRPr lang="en-IN"/>
          </a:p>
        </p:txBody>
      </p:sp>
    </p:spTree>
    <p:extLst>
      <p:ext uri="{BB962C8B-B14F-4D97-AF65-F5344CB8AC3E}">
        <p14:creationId xmlns:p14="http://schemas.microsoft.com/office/powerpoint/2010/main" val="920819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F68A824-9678-43C1-9497-2D24247CC5D0}"/>
              </a:ext>
            </a:extLst>
          </p:cNvPr>
          <p:cNvSpPr>
            <a:spLocks noGrp="1"/>
          </p:cNvSpPr>
          <p:nvPr>
            <p:ph type="dt" sz="half" idx="10"/>
          </p:nvPr>
        </p:nvSpPr>
        <p:spPr/>
        <p:txBody>
          <a:bodyPr/>
          <a:lstStyle/>
          <a:p>
            <a:fld id="{5A6402B8-3A2A-4EE6-A9F6-F95292D94073}" type="datetimeFigureOut">
              <a:rPr lang="en-IN" smtClean="0"/>
              <a:t>02-02-2025</a:t>
            </a:fld>
            <a:endParaRPr lang="en-IN"/>
          </a:p>
        </p:txBody>
      </p:sp>
      <p:sp>
        <p:nvSpPr>
          <p:cNvPr id="3" name="Footer Placeholder 2">
            <a:extLst>
              <a:ext uri="{FF2B5EF4-FFF2-40B4-BE49-F238E27FC236}">
                <a16:creationId xmlns:a16="http://schemas.microsoft.com/office/drawing/2014/main" id="{BEF3F280-E8EF-4F88-8BC0-EE32BFDF5A76}"/>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1FD97A2E-7BF8-4BF0-9E3F-0803A4BDEE38}"/>
              </a:ext>
            </a:extLst>
          </p:cNvPr>
          <p:cNvSpPr>
            <a:spLocks noGrp="1"/>
          </p:cNvSpPr>
          <p:nvPr>
            <p:ph type="sldNum" sz="quarter" idx="12"/>
          </p:nvPr>
        </p:nvSpPr>
        <p:spPr/>
        <p:txBody>
          <a:bodyPr/>
          <a:lstStyle/>
          <a:p>
            <a:fld id="{8E4A1EBF-E295-46E7-A8C0-59C1337D9083}" type="slidenum">
              <a:rPr lang="en-IN" smtClean="0"/>
              <a:t>‹#›</a:t>
            </a:fld>
            <a:endParaRPr lang="en-IN"/>
          </a:p>
        </p:txBody>
      </p:sp>
    </p:spTree>
    <p:extLst>
      <p:ext uri="{BB962C8B-B14F-4D97-AF65-F5344CB8AC3E}">
        <p14:creationId xmlns:p14="http://schemas.microsoft.com/office/powerpoint/2010/main" val="3265537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10025-ADB1-444A-BD38-84811847CA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ECFD002-8974-49CA-9F9D-D8E20D8DDB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9FA1BC93-3ABC-478D-B6BD-773D135CCE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3E2660-E042-4A86-B55C-0DFF792FAAA6}"/>
              </a:ext>
            </a:extLst>
          </p:cNvPr>
          <p:cNvSpPr>
            <a:spLocks noGrp="1"/>
          </p:cNvSpPr>
          <p:nvPr>
            <p:ph type="dt" sz="half" idx="10"/>
          </p:nvPr>
        </p:nvSpPr>
        <p:spPr/>
        <p:txBody>
          <a:bodyPr/>
          <a:lstStyle/>
          <a:p>
            <a:fld id="{5A6402B8-3A2A-4EE6-A9F6-F95292D94073}" type="datetimeFigureOut">
              <a:rPr lang="en-IN" smtClean="0"/>
              <a:t>02-02-2025</a:t>
            </a:fld>
            <a:endParaRPr lang="en-IN"/>
          </a:p>
        </p:txBody>
      </p:sp>
      <p:sp>
        <p:nvSpPr>
          <p:cNvPr id="6" name="Footer Placeholder 5">
            <a:extLst>
              <a:ext uri="{FF2B5EF4-FFF2-40B4-BE49-F238E27FC236}">
                <a16:creationId xmlns:a16="http://schemas.microsoft.com/office/drawing/2014/main" id="{58DD3866-CA12-4810-A276-0070BC00A74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17CD2B0-4E1B-4C30-B516-51C8BD901071}"/>
              </a:ext>
            </a:extLst>
          </p:cNvPr>
          <p:cNvSpPr>
            <a:spLocks noGrp="1"/>
          </p:cNvSpPr>
          <p:nvPr>
            <p:ph type="sldNum" sz="quarter" idx="12"/>
          </p:nvPr>
        </p:nvSpPr>
        <p:spPr/>
        <p:txBody>
          <a:bodyPr/>
          <a:lstStyle/>
          <a:p>
            <a:fld id="{8E4A1EBF-E295-46E7-A8C0-59C1337D9083}" type="slidenum">
              <a:rPr lang="en-IN" smtClean="0"/>
              <a:t>‹#›</a:t>
            </a:fld>
            <a:endParaRPr lang="en-IN"/>
          </a:p>
        </p:txBody>
      </p:sp>
    </p:spTree>
    <p:extLst>
      <p:ext uri="{BB962C8B-B14F-4D97-AF65-F5344CB8AC3E}">
        <p14:creationId xmlns:p14="http://schemas.microsoft.com/office/powerpoint/2010/main" val="1323406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7B69F-6FE0-4F61-AE70-472FE6FBD5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68AD1A5B-29DF-4BD9-992C-2501470A61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72AF034-038B-4067-9433-174D8128E4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5D2594-49F6-4F15-A5C2-1BD089BE6F37}"/>
              </a:ext>
            </a:extLst>
          </p:cNvPr>
          <p:cNvSpPr>
            <a:spLocks noGrp="1"/>
          </p:cNvSpPr>
          <p:nvPr>
            <p:ph type="dt" sz="half" idx="10"/>
          </p:nvPr>
        </p:nvSpPr>
        <p:spPr/>
        <p:txBody>
          <a:bodyPr/>
          <a:lstStyle/>
          <a:p>
            <a:fld id="{5A6402B8-3A2A-4EE6-A9F6-F95292D94073}" type="datetimeFigureOut">
              <a:rPr lang="en-IN" smtClean="0"/>
              <a:t>02-02-2025</a:t>
            </a:fld>
            <a:endParaRPr lang="en-IN"/>
          </a:p>
        </p:txBody>
      </p:sp>
      <p:sp>
        <p:nvSpPr>
          <p:cNvPr id="6" name="Footer Placeholder 5">
            <a:extLst>
              <a:ext uri="{FF2B5EF4-FFF2-40B4-BE49-F238E27FC236}">
                <a16:creationId xmlns:a16="http://schemas.microsoft.com/office/drawing/2014/main" id="{C9755BE6-9861-44D4-9D06-50973387031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14AD386-3CB3-474C-8F84-D94858F0C999}"/>
              </a:ext>
            </a:extLst>
          </p:cNvPr>
          <p:cNvSpPr>
            <a:spLocks noGrp="1"/>
          </p:cNvSpPr>
          <p:nvPr>
            <p:ph type="sldNum" sz="quarter" idx="12"/>
          </p:nvPr>
        </p:nvSpPr>
        <p:spPr/>
        <p:txBody>
          <a:bodyPr/>
          <a:lstStyle/>
          <a:p>
            <a:fld id="{8E4A1EBF-E295-46E7-A8C0-59C1337D9083}" type="slidenum">
              <a:rPr lang="en-IN" smtClean="0"/>
              <a:t>‹#›</a:t>
            </a:fld>
            <a:endParaRPr lang="en-IN"/>
          </a:p>
        </p:txBody>
      </p:sp>
    </p:spTree>
    <p:extLst>
      <p:ext uri="{BB962C8B-B14F-4D97-AF65-F5344CB8AC3E}">
        <p14:creationId xmlns:p14="http://schemas.microsoft.com/office/powerpoint/2010/main" val="2379382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AB0A6C-E979-4024-AACE-E748D914D1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9A5C3EB9-2256-4D16-8574-56A25B0A3C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C22F70C-DFEB-4D56-BA8A-5477473FE6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6402B8-3A2A-4EE6-A9F6-F95292D94073}" type="datetimeFigureOut">
              <a:rPr lang="en-IN" smtClean="0"/>
              <a:t>02-02-2025</a:t>
            </a:fld>
            <a:endParaRPr lang="en-IN"/>
          </a:p>
        </p:txBody>
      </p:sp>
      <p:sp>
        <p:nvSpPr>
          <p:cNvPr id="5" name="Footer Placeholder 4">
            <a:extLst>
              <a:ext uri="{FF2B5EF4-FFF2-40B4-BE49-F238E27FC236}">
                <a16:creationId xmlns:a16="http://schemas.microsoft.com/office/drawing/2014/main" id="{2AEEAE07-E6DE-426E-9687-FD92BFA487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B8DA72F9-56AB-4C79-8348-292B307A3F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4A1EBF-E295-46E7-A8C0-59C1337D9083}" type="slidenum">
              <a:rPr lang="en-IN" smtClean="0"/>
              <a:t>‹#›</a:t>
            </a:fld>
            <a:endParaRPr lang="en-IN"/>
          </a:p>
        </p:txBody>
      </p:sp>
    </p:spTree>
    <p:extLst>
      <p:ext uri="{BB962C8B-B14F-4D97-AF65-F5344CB8AC3E}">
        <p14:creationId xmlns:p14="http://schemas.microsoft.com/office/powerpoint/2010/main" val="26592776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britannica.com/video/22238/Echinoderms-body-plans-variety-starfishes-some-sea"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22F2B-BC9A-43B1-B89D-DB4B05150B82}"/>
              </a:ext>
            </a:extLst>
          </p:cNvPr>
          <p:cNvSpPr>
            <a:spLocks noGrp="1"/>
          </p:cNvSpPr>
          <p:nvPr>
            <p:ph type="ctrTitle"/>
          </p:nvPr>
        </p:nvSpPr>
        <p:spPr>
          <a:xfrm>
            <a:off x="1524000" y="618439"/>
            <a:ext cx="9144000" cy="2387600"/>
          </a:xfrm>
        </p:spPr>
        <p:txBody>
          <a:bodyPr/>
          <a:lstStyle/>
          <a:p>
            <a:r>
              <a:rPr lang="en-IN" dirty="0"/>
              <a:t>Echinodermata</a:t>
            </a:r>
            <a:br>
              <a:rPr lang="en-IN" dirty="0"/>
            </a:br>
            <a:endParaRPr lang="en-IN" dirty="0"/>
          </a:p>
        </p:txBody>
      </p:sp>
      <p:sp>
        <p:nvSpPr>
          <p:cNvPr id="3" name="Subtitle 2">
            <a:extLst>
              <a:ext uri="{FF2B5EF4-FFF2-40B4-BE49-F238E27FC236}">
                <a16:creationId xmlns:a16="http://schemas.microsoft.com/office/drawing/2014/main" id="{CF8A3439-DADB-4529-88C5-DBD510FBDD2F}"/>
              </a:ext>
            </a:extLst>
          </p:cNvPr>
          <p:cNvSpPr>
            <a:spLocks noGrp="1"/>
          </p:cNvSpPr>
          <p:nvPr>
            <p:ph type="subTitle" idx="1"/>
          </p:nvPr>
        </p:nvSpPr>
        <p:spPr>
          <a:xfrm>
            <a:off x="1524000" y="5237498"/>
            <a:ext cx="9144000" cy="809706"/>
          </a:xfrm>
        </p:spPr>
        <p:txBody>
          <a:bodyPr>
            <a:normAutofit/>
          </a:bodyPr>
          <a:lstStyle/>
          <a:p>
            <a:r>
              <a:rPr lang="en-IN" sz="3200" dirty="0"/>
              <a:t>General characteristics</a:t>
            </a:r>
          </a:p>
        </p:txBody>
      </p:sp>
      <p:pic>
        <p:nvPicPr>
          <p:cNvPr id="5" name="Picture 4">
            <a:extLst>
              <a:ext uri="{FF2B5EF4-FFF2-40B4-BE49-F238E27FC236}">
                <a16:creationId xmlns:a16="http://schemas.microsoft.com/office/drawing/2014/main" id="{B51E2116-B262-46FF-881D-095EC85C956B}"/>
              </a:ext>
            </a:extLst>
          </p:cNvPr>
          <p:cNvPicPr>
            <a:picLocks noChangeAspect="1"/>
          </p:cNvPicPr>
          <p:nvPr/>
        </p:nvPicPr>
        <p:blipFill>
          <a:blip r:embed="rId2"/>
          <a:stretch>
            <a:fillRect/>
          </a:stretch>
        </p:blipFill>
        <p:spPr>
          <a:xfrm>
            <a:off x="4243387" y="2169564"/>
            <a:ext cx="3705225" cy="3152775"/>
          </a:xfrm>
          <a:prstGeom prst="rect">
            <a:avLst/>
          </a:prstGeom>
        </p:spPr>
      </p:pic>
    </p:spTree>
    <p:extLst>
      <p:ext uri="{BB962C8B-B14F-4D97-AF65-F5344CB8AC3E}">
        <p14:creationId xmlns:p14="http://schemas.microsoft.com/office/powerpoint/2010/main" val="14838831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F564FB45-9009-46B6-A38E-7BBAF27742CD}"/>
              </a:ext>
            </a:extLst>
          </p:cNvPr>
          <p:cNvPicPr>
            <a:picLocks noGrp="1" noChangeAspect="1"/>
          </p:cNvPicPr>
          <p:nvPr>
            <p:ph idx="1"/>
          </p:nvPr>
        </p:nvPicPr>
        <p:blipFill>
          <a:blip r:embed="rId2"/>
          <a:stretch>
            <a:fillRect/>
          </a:stretch>
        </p:blipFill>
        <p:spPr>
          <a:xfrm>
            <a:off x="1451728" y="295304"/>
            <a:ext cx="8700940" cy="5776236"/>
          </a:xfrm>
          <a:prstGeom prst="rect">
            <a:avLst/>
          </a:prstGeom>
        </p:spPr>
      </p:pic>
    </p:spTree>
    <p:extLst>
      <p:ext uri="{BB962C8B-B14F-4D97-AF65-F5344CB8AC3E}">
        <p14:creationId xmlns:p14="http://schemas.microsoft.com/office/powerpoint/2010/main" val="337314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6529D-7D09-4EDF-AD65-EFFBB5173F90}"/>
              </a:ext>
            </a:extLst>
          </p:cNvPr>
          <p:cNvSpPr>
            <a:spLocks noGrp="1"/>
          </p:cNvSpPr>
          <p:nvPr>
            <p:ph type="title"/>
          </p:nvPr>
        </p:nvSpPr>
        <p:spPr/>
        <p:txBody>
          <a:bodyPr/>
          <a:lstStyle/>
          <a:p>
            <a:r>
              <a:rPr lang="en-US" dirty="0"/>
              <a:t>Digestive System</a:t>
            </a:r>
            <a:br>
              <a:rPr lang="en-US" dirty="0"/>
            </a:br>
            <a:endParaRPr lang="en-IN" dirty="0"/>
          </a:p>
        </p:txBody>
      </p:sp>
      <p:sp>
        <p:nvSpPr>
          <p:cNvPr id="3" name="Content Placeholder 2">
            <a:extLst>
              <a:ext uri="{FF2B5EF4-FFF2-40B4-BE49-F238E27FC236}">
                <a16:creationId xmlns:a16="http://schemas.microsoft.com/office/drawing/2014/main" id="{61188005-4E76-49D6-A445-AF385D15E9F8}"/>
              </a:ext>
            </a:extLst>
          </p:cNvPr>
          <p:cNvSpPr>
            <a:spLocks noGrp="1"/>
          </p:cNvSpPr>
          <p:nvPr>
            <p:ph idx="1"/>
          </p:nvPr>
        </p:nvSpPr>
        <p:spPr>
          <a:xfrm>
            <a:off x="753359" y="1382565"/>
            <a:ext cx="10515600" cy="4351338"/>
          </a:xfrm>
        </p:spPr>
        <p:txBody>
          <a:bodyPr>
            <a:normAutofit/>
          </a:bodyPr>
          <a:lstStyle/>
          <a:p>
            <a:r>
              <a:rPr lang="en-US" dirty="0"/>
              <a:t>The mouth is located on the ventral side (oral side). </a:t>
            </a:r>
          </a:p>
          <a:p>
            <a:r>
              <a:rPr lang="en-US" dirty="0"/>
              <a:t>Usually complete digestive system is present, having two stomach cardiac and pyloric stomach. In some species such as a brittle star, it is incomplete.</a:t>
            </a:r>
          </a:p>
          <a:p>
            <a:r>
              <a:rPr lang="en-US" dirty="0"/>
              <a:t>Cardiac stomach can come out of the mouth during the capture of the prey. </a:t>
            </a:r>
          </a:p>
          <a:p>
            <a:r>
              <a:rPr lang="en-US" dirty="0"/>
              <a:t>Echinoderms feed in a variety of ways. A distinct feeding rhythm frequently occurs, with many forms feeding only at night, others feeding continuously. Feeding habits range from active, selective predation to omnivorous scavenging or nonselective mud swallowing.</a:t>
            </a:r>
            <a:endParaRPr lang="en-IN" dirty="0"/>
          </a:p>
        </p:txBody>
      </p:sp>
    </p:spTree>
    <p:extLst>
      <p:ext uri="{BB962C8B-B14F-4D97-AF65-F5344CB8AC3E}">
        <p14:creationId xmlns:p14="http://schemas.microsoft.com/office/powerpoint/2010/main" val="37174726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11CF6-5479-4201-880D-2C6362042D0E}"/>
              </a:ext>
            </a:extLst>
          </p:cNvPr>
          <p:cNvSpPr>
            <a:spLocks noGrp="1"/>
          </p:cNvSpPr>
          <p:nvPr>
            <p:ph type="title"/>
          </p:nvPr>
        </p:nvSpPr>
        <p:spPr/>
        <p:txBody>
          <a:bodyPr/>
          <a:lstStyle/>
          <a:p>
            <a:r>
              <a:rPr lang="en-IN" dirty="0"/>
              <a:t>Circulatory system</a:t>
            </a:r>
          </a:p>
        </p:txBody>
      </p:sp>
      <p:sp>
        <p:nvSpPr>
          <p:cNvPr id="3" name="Content Placeholder 2">
            <a:extLst>
              <a:ext uri="{FF2B5EF4-FFF2-40B4-BE49-F238E27FC236}">
                <a16:creationId xmlns:a16="http://schemas.microsoft.com/office/drawing/2014/main" id="{53CA7672-2745-484E-81BB-754623320850}"/>
              </a:ext>
            </a:extLst>
          </p:cNvPr>
          <p:cNvSpPr>
            <a:spLocks noGrp="1"/>
          </p:cNvSpPr>
          <p:nvPr>
            <p:ph idx="1"/>
          </p:nvPr>
        </p:nvSpPr>
        <p:spPr/>
        <p:txBody>
          <a:bodyPr/>
          <a:lstStyle/>
          <a:p>
            <a:r>
              <a:rPr lang="en-US" dirty="0"/>
              <a:t>open type blood circulatory system with five radiating vessels.</a:t>
            </a:r>
          </a:p>
          <a:p>
            <a:r>
              <a:rPr lang="en-US" dirty="0"/>
              <a:t>Instead of blood vascular system, the </a:t>
            </a:r>
            <a:r>
              <a:rPr lang="en-US" dirty="0" err="1"/>
              <a:t>haemal</a:t>
            </a:r>
            <a:r>
              <a:rPr lang="en-US" dirty="0"/>
              <a:t> &amp; </a:t>
            </a:r>
            <a:r>
              <a:rPr lang="en-US" dirty="0" err="1"/>
              <a:t>perihaemal</a:t>
            </a:r>
            <a:r>
              <a:rPr lang="en-US" dirty="0"/>
              <a:t> system represent the open circulatory system. </a:t>
            </a:r>
          </a:p>
          <a:p>
            <a:r>
              <a:rPr lang="en-US" dirty="0"/>
              <a:t>Blood has no respiratory pigment .</a:t>
            </a:r>
          </a:p>
          <a:p>
            <a:r>
              <a:rPr lang="en-US" dirty="0"/>
              <a:t>Heart is absent.</a:t>
            </a:r>
            <a:endParaRPr lang="en-IN" dirty="0"/>
          </a:p>
        </p:txBody>
      </p:sp>
    </p:spTree>
    <p:extLst>
      <p:ext uri="{BB962C8B-B14F-4D97-AF65-F5344CB8AC3E}">
        <p14:creationId xmlns:p14="http://schemas.microsoft.com/office/powerpoint/2010/main" val="41139988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C008E-8318-4C98-955C-C602C4A4F6F0}"/>
              </a:ext>
            </a:extLst>
          </p:cNvPr>
          <p:cNvSpPr>
            <a:spLocks noGrp="1"/>
          </p:cNvSpPr>
          <p:nvPr>
            <p:ph type="title"/>
          </p:nvPr>
        </p:nvSpPr>
        <p:spPr/>
        <p:txBody>
          <a:bodyPr/>
          <a:lstStyle/>
          <a:p>
            <a:r>
              <a:rPr lang="en-US" dirty="0"/>
              <a:t>Respiratory Organs</a:t>
            </a:r>
            <a:br>
              <a:rPr lang="en-US" dirty="0"/>
            </a:br>
            <a:endParaRPr lang="en-IN" dirty="0"/>
          </a:p>
        </p:txBody>
      </p:sp>
      <p:sp>
        <p:nvSpPr>
          <p:cNvPr id="3" name="Content Placeholder 2">
            <a:extLst>
              <a:ext uri="{FF2B5EF4-FFF2-40B4-BE49-F238E27FC236}">
                <a16:creationId xmlns:a16="http://schemas.microsoft.com/office/drawing/2014/main" id="{7300DD75-C1A0-42C7-BF73-C90C98BD2037}"/>
              </a:ext>
            </a:extLst>
          </p:cNvPr>
          <p:cNvSpPr>
            <a:spLocks noGrp="1"/>
          </p:cNvSpPr>
          <p:nvPr>
            <p:ph idx="1"/>
          </p:nvPr>
        </p:nvSpPr>
        <p:spPr/>
        <p:txBody>
          <a:bodyPr>
            <a:normAutofit/>
          </a:bodyPr>
          <a:lstStyle/>
          <a:p>
            <a:r>
              <a:rPr lang="en-US" dirty="0"/>
              <a:t>Different types of respiratory organs are found in different echinoderms such as </a:t>
            </a:r>
            <a:r>
              <a:rPr lang="en-US" b="1" dirty="0"/>
              <a:t>dermal </a:t>
            </a:r>
            <a:r>
              <a:rPr lang="en-US" b="1" dirty="0" err="1"/>
              <a:t>branchiae</a:t>
            </a:r>
            <a:r>
              <a:rPr lang="en-US" b="1" dirty="0"/>
              <a:t> </a:t>
            </a:r>
            <a:r>
              <a:rPr lang="en-US" dirty="0"/>
              <a:t>or </a:t>
            </a:r>
            <a:r>
              <a:rPr lang="en-US" dirty="0" err="1"/>
              <a:t>papulae</a:t>
            </a:r>
            <a:r>
              <a:rPr lang="en-US" dirty="0"/>
              <a:t> in starfish, genital </a:t>
            </a:r>
            <a:r>
              <a:rPr lang="en-US" b="1" dirty="0"/>
              <a:t>bursae</a:t>
            </a:r>
            <a:r>
              <a:rPr lang="en-US" dirty="0"/>
              <a:t> in the brittle star, </a:t>
            </a:r>
            <a:r>
              <a:rPr lang="en-US" dirty="0" err="1"/>
              <a:t>peristominal</a:t>
            </a:r>
            <a:r>
              <a:rPr lang="en-US" dirty="0"/>
              <a:t> </a:t>
            </a:r>
            <a:r>
              <a:rPr lang="en-US" b="1" dirty="0"/>
              <a:t>gills</a:t>
            </a:r>
            <a:r>
              <a:rPr lang="en-US" dirty="0"/>
              <a:t> in sea urchin and cloacal </a:t>
            </a:r>
            <a:r>
              <a:rPr lang="en-US" b="1" dirty="0"/>
              <a:t>respiratory trees </a:t>
            </a:r>
            <a:r>
              <a:rPr lang="en-US" dirty="0"/>
              <a:t>in Holothurians.</a:t>
            </a:r>
          </a:p>
          <a:p>
            <a:r>
              <a:rPr lang="en-US" dirty="0"/>
              <a:t>In star fishes there are dermal </a:t>
            </a:r>
            <a:r>
              <a:rPr lang="en-US" dirty="0" err="1"/>
              <a:t>branchae</a:t>
            </a:r>
            <a:r>
              <a:rPr lang="en-US" dirty="0"/>
              <a:t> for the gaseous exchange.</a:t>
            </a:r>
          </a:p>
          <a:p>
            <a:r>
              <a:rPr lang="en-US" dirty="0"/>
              <a:t>It is finger like, thin walled elongated tubular structure present on the aboral surface, filled with coelomic fluid. These fluid exchange the gases through the semipermeable dermal branchia. </a:t>
            </a:r>
            <a:endParaRPr lang="en-IN" dirty="0"/>
          </a:p>
        </p:txBody>
      </p:sp>
    </p:spTree>
    <p:extLst>
      <p:ext uri="{BB962C8B-B14F-4D97-AF65-F5344CB8AC3E}">
        <p14:creationId xmlns:p14="http://schemas.microsoft.com/office/powerpoint/2010/main" val="23104509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C2896-6E2A-47E6-9D1D-7536A6AE7EDF}"/>
              </a:ext>
            </a:extLst>
          </p:cNvPr>
          <p:cNvSpPr>
            <a:spLocks noGrp="1"/>
          </p:cNvSpPr>
          <p:nvPr>
            <p:ph type="title"/>
          </p:nvPr>
        </p:nvSpPr>
        <p:spPr/>
        <p:txBody>
          <a:bodyPr/>
          <a:lstStyle/>
          <a:p>
            <a:r>
              <a:rPr lang="en-IN" dirty="0"/>
              <a:t>Excretory Organs</a:t>
            </a:r>
          </a:p>
        </p:txBody>
      </p:sp>
      <p:sp>
        <p:nvSpPr>
          <p:cNvPr id="3" name="Content Placeholder 2">
            <a:extLst>
              <a:ext uri="{FF2B5EF4-FFF2-40B4-BE49-F238E27FC236}">
                <a16:creationId xmlns:a16="http://schemas.microsoft.com/office/drawing/2014/main" id="{7E149CCA-5AD5-48F4-9983-63B4AABD4FCC}"/>
              </a:ext>
            </a:extLst>
          </p:cNvPr>
          <p:cNvSpPr>
            <a:spLocks noGrp="1"/>
          </p:cNvSpPr>
          <p:nvPr>
            <p:ph idx="1"/>
          </p:nvPr>
        </p:nvSpPr>
        <p:spPr/>
        <p:txBody>
          <a:bodyPr/>
          <a:lstStyle/>
          <a:p>
            <a:r>
              <a:rPr lang="en-US" dirty="0"/>
              <a:t>Specialized excretory organs are absent.</a:t>
            </a:r>
          </a:p>
          <a:p>
            <a:r>
              <a:rPr lang="en-US" dirty="0"/>
              <a:t>Nitrogenous wastes are diffused out via gills. Ammonia is chief excretory matter.</a:t>
            </a:r>
            <a:endParaRPr lang="en-IN" dirty="0"/>
          </a:p>
        </p:txBody>
      </p:sp>
    </p:spTree>
    <p:extLst>
      <p:ext uri="{BB962C8B-B14F-4D97-AF65-F5344CB8AC3E}">
        <p14:creationId xmlns:p14="http://schemas.microsoft.com/office/powerpoint/2010/main" val="2689828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D73DB-1CC9-410C-A0CC-EF419F629C6A}"/>
              </a:ext>
            </a:extLst>
          </p:cNvPr>
          <p:cNvSpPr>
            <a:spLocks noGrp="1"/>
          </p:cNvSpPr>
          <p:nvPr>
            <p:ph type="title"/>
          </p:nvPr>
        </p:nvSpPr>
        <p:spPr/>
        <p:txBody>
          <a:bodyPr/>
          <a:lstStyle/>
          <a:p>
            <a:r>
              <a:rPr lang="en-IN" dirty="0"/>
              <a:t>Nervous System</a:t>
            </a:r>
          </a:p>
        </p:txBody>
      </p:sp>
      <p:sp>
        <p:nvSpPr>
          <p:cNvPr id="3" name="Content Placeholder 2">
            <a:extLst>
              <a:ext uri="{FF2B5EF4-FFF2-40B4-BE49-F238E27FC236}">
                <a16:creationId xmlns:a16="http://schemas.microsoft.com/office/drawing/2014/main" id="{D3014CAD-58F1-40D0-8A5E-53913B27F4BD}"/>
              </a:ext>
            </a:extLst>
          </p:cNvPr>
          <p:cNvSpPr>
            <a:spLocks noGrp="1"/>
          </p:cNvSpPr>
          <p:nvPr>
            <p:ph idx="1"/>
          </p:nvPr>
        </p:nvSpPr>
        <p:spPr/>
        <p:txBody>
          <a:bodyPr/>
          <a:lstStyle/>
          <a:p>
            <a:pPr marL="0" indent="0">
              <a:buNone/>
            </a:pPr>
            <a:r>
              <a:rPr lang="en-US" dirty="0"/>
              <a:t>It consists of a nerve ring and radial nerve cords. </a:t>
            </a:r>
          </a:p>
          <a:p>
            <a:pPr marL="0" indent="0">
              <a:buNone/>
            </a:pPr>
            <a:r>
              <a:rPr lang="en-US" dirty="0"/>
              <a:t>Brain is absent.</a:t>
            </a:r>
          </a:p>
          <a:p>
            <a:pPr marL="0" indent="0">
              <a:buNone/>
            </a:pPr>
            <a:r>
              <a:rPr lang="en-US" dirty="0"/>
              <a:t>Poorly developed sense organs are found (tactile organs, terminal tentacles, chemoreceptors, etc).</a:t>
            </a:r>
            <a:endParaRPr lang="en-IN" dirty="0"/>
          </a:p>
        </p:txBody>
      </p:sp>
    </p:spTree>
    <p:extLst>
      <p:ext uri="{BB962C8B-B14F-4D97-AF65-F5344CB8AC3E}">
        <p14:creationId xmlns:p14="http://schemas.microsoft.com/office/powerpoint/2010/main" val="19833603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8F94A-A749-440D-A66B-122AFC63C3F3}"/>
              </a:ext>
            </a:extLst>
          </p:cNvPr>
          <p:cNvSpPr>
            <a:spLocks noGrp="1"/>
          </p:cNvSpPr>
          <p:nvPr>
            <p:ph type="title"/>
          </p:nvPr>
        </p:nvSpPr>
        <p:spPr/>
        <p:txBody>
          <a:bodyPr>
            <a:normAutofit/>
          </a:bodyPr>
          <a:lstStyle/>
          <a:p>
            <a:r>
              <a:rPr lang="en-US" dirty="0"/>
              <a:t>Reproduction and life cycle</a:t>
            </a:r>
            <a:br>
              <a:rPr lang="en-US" dirty="0"/>
            </a:br>
            <a:endParaRPr lang="en-IN" dirty="0"/>
          </a:p>
        </p:txBody>
      </p:sp>
      <p:sp>
        <p:nvSpPr>
          <p:cNvPr id="3" name="Content Placeholder 2">
            <a:extLst>
              <a:ext uri="{FF2B5EF4-FFF2-40B4-BE49-F238E27FC236}">
                <a16:creationId xmlns:a16="http://schemas.microsoft.com/office/drawing/2014/main" id="{2CE07E25-087A-435C-9554-C0FA1793E8B5}"/>
              </a:ext>
            </a:extLst>
          </p:cNvPr>
          <p:cNvSpPr>
            <a:spLocks noGrp="1"/>
          </p:cNvSpPr>
          <p:nvPr>
            <p:ph idx="1"/>
          </p:nvPr>
        </p:nvSpPr>
        <p:spPr/>
        <p:txBody>
          <a:bodyPr>
            <a:normAutofit fontScale="92500" lnSpcReduction="10000"/>
          </a:bodyPr>
          <a:lstStyle/>
          <a:p>
            <a:r>
              <a:rPr lang="en-US" dirty="0"/>
              <a:t>In most species  the sexes are separate. </a:t>
            </a:r>
          </a:p>
          <a:p>
            <a:r>
              <a:rPr lang="en-US" dirty="0"/>
              <a:t>Fertilization is usually external. Although reproduction is usually sexual, involving fertilization of eggs by spermatozoa, several species of sea cucumbers, starfishes, and brittle stars can also reproduce asexually. </a:t>
            </a:r>
          </a:p>
          <a:p>
            <a:r>
              <a:rPr lang="en-US" dirty="0"/>
              <a:t>In sexual reproduction, eggs (up to several million) from females and spermatozoa from males are shed into the water (spawning), where the eggs are fertilized.</a:t>
            </a:r>
          </a:p>
          <a:p>
            <a:r>
              <a:rPr lang="en-US" dirty="0"/>
              <a:t>Asexual reproduction in echinoderms usually involves the division of the body into two or more parts (fragmentation) and the regeneration of missing body parts. Fragmentation is a common method of reproduction used by some species of asteroids, ophiuroids, and holothurians, and in some of these species sexual reproduction is not known to occur. </a:t>
            </a:r>
            <a:endParaRPr lang="en-IN" dirty="0"/>
          </a:p>
        </p:txBody>
      </p:sp>
    </p:spTree>
    <p:extLst>
      <p:ext uri="{BB962C8B-B14F-4D97-AF65-F5344CB8AC3E}">
        <p14:creationId xmlns:p14="http://schemas.microsoft.com/office/powerpoint/2010/main" val="34037585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9E233-EF16-4B90-9BA9-D9C8C7A22FBE}"/>
              </a:ext>
            </a:extLst>
          </p:cNvPr>
          <p:cNvSpPr>
            <a:spLocks noGrp="1"/>
          </p:cNvSpPr>
          <p:nvPr>
            <p:ph type="title"/>
          </p:nvPr>
        </p:nvSpPr>
        <p:spPr/>
        <p:txBody>
          <a:bodyPr/>
          <a:lstStyle/>
          <a:p>
            <a:r>
              <a:rPr lang="en-US" dirty="0"/>
              <a:t>Development</a:t>
            </a:r>
            <a:br>
              <a:rPr lang="en-US" dirty="0"/>
            </a:br>
            <a:endParaRPr lang="en-IN" dirty="0"/>
          </a:p>
        </p:txBody>
      </p:sp>
      <p:sp>
        <p:nvSpPr>
          <p:cNvPr id="3" name="Content Placeholder 2">
            <a:extLst>
              <a:ext uri="{FF2B5EF4-FFF2-40B4-BE49-F238E27FC236}">
                <a16:creationId xmlns:a16="http://schemas.microsoft.com/office/drawing/2014/main" id="{9CF430A0-8D7C-474E-9460-4D187A3813B6}"/>
              </a:ext>
            </a:extLst>
          </p:cNvPr>
          <p:cNvSpPr>
            <a:spLocks noGrp="1"/>
          </p:cNvSpPr>
          <p:nvPr>
            <p:ph idx="1"/>
          </p:nvPr>
        </p:nvSpPr>
        <p:spPr/>
        <p:txBody>
          <a:bodyPr/>
          <a:lstStyle/>
          <a:p>
            <a:r>
              <a:rPr lang="en-US" dirty="0"/>
              <a:t>Indirect </a:t>
            </a:r>
          </a:p>
          <a:p>
            <a:r>
              <a:rPr lang="en-US" dirty="0"/>
              <a:t> It includes a </a:t>
            </a:r>
            <a:r>
              <a:rPr lang="en-US" dirty="0" err="1"/>
              <a:t>ciliated,bilaterally</a:t>
            </a:r>
            <a:r>
              <a:rPr lang="en-US" dirty="0"/>
              <a:t> symmetrical larva that undergoes metamorphosis to change into the radially symmetrical adult. </a:t>
            </a:r>
          </a:p>
          <a:p>
            <a:r>
              <a:rPr lang="en-US" dirty="0"/>
              <a:t>Various larval forms are found such as Bipinnaria, Brachiolaria (starfish), Pluteus (sea urchin), Auricularia (sea cucumber), </a:t>
            </a:r>
            <a:r>
              <a:rPr lang="en-US" dirty="0" err="1"/>
              <a:t>Ophioputeus</a:t>
            </a:r>
            <a:r>
              <a:rPr lang="en-US" dirty="0"/>
              <a:t> (brittle star), and </a:t>
            </a:r>
            <a:r>
              <a:rPr lang="en-US" dirty="0" err="1"/>
              <a:t>Doliolaria</a:t>
            </a:r>
            <a:r>
              <a:rPr lang="en-US" dirty="0"/>
              <a:t> (feather star).</a:t>
            </a:r>
            <a:endParaRPr lang="en-IN" dirty="0"/>
          </a:p>
        </p:txBody>
      </p:sp>
    </p:spTree>
    <p:extLst>
      <p:ext uri="{BB962C8B-B14F-4D97-AF65-F5344CB8AC3E}">
        <p14:creationId xmlns:p14="http://schemas.microsoft.com/office/powerpoint/2010/main" val="14263860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48B5-0630-4344-9140-EC36F11AFFFA}"/>
              </a:ext>
            </a:extLst>
          </p:cNvPr>
          <p:cNvSpPr>
            <a:spLocks noGrp="1"/>
          </p:cNvSpPr>
          <p:nvPr>
            <p:ph type="title"/>
          </p:nvPr>
        </p:nvSpPr>
        <p:spPr/>
        <p:txBody>
          <a:bodyPr/>
          <a:lstStyle/>
          <a:p>
            <a:r>
              <a:rPr lang="en-US" dirty="0"/>
              <a:t>Degenerated Characters</a:t>
            </a:r>
            <a:br>
              <a:rPr lang="en-US" dirty="0"/>
            </a:br>
            <a:endParaRPr lang="en-IN" dirty="0"/>
          </a:p>
        </p:txBody>
      </p:sp>
      <p:sp>
        <p:nvSpPr>
          <p:cNvPr id="3" name="Content Placeholder 2">
            <a:extLst>
              <a:ext uri="{FF2B5EF4-FFF2-40B4-BE49-F238E27FC236}">
                <a16:creationId xmlns:a16="http://schemas.microsoft.com/office/drawing/2014/main" id="{71A573B0-AFE1-4832-A30C-2B853A28C863}"/>
              </a:ext>
            </a:extLst>
          </p:cNvPr>
          <p:cNvSpPr>
            <a:spLocks noGrp="1"/>
          </p:cNvSpPr>
          <p:nvPr>
            <p:ph idx="1"/>
          </p:nvPr>
        </p:nvSpPr>
        <p:spPr/>
        <p:txBody>
          <a:bodyPr/>
          <a:lstStyle/>
          <a:p>
            <a:r>
              <a:rPr lang="en-US" dirty="0"/>
              <a:t>Lack of head</a:t>
            </a:r>
          </a:p>
          <a:p>
            <a:r>
              <a:rPr lang="en-US" dirty="0"/>
              <a:t>Simple sense organs</a:t>
            </a:r>
          </a:p>
          <a:p>
            <a:r>
              <a:rPr lang="en-US" dirty="0"/>
              <a:t>Incomplete digestive tract in some forms</a:t>
            </a:r>
          </a:p>
          <a:p>
            <a:r>
              <a:rPr lang="en-US" dirty="0"/>
              <a:t>Reduced circulatory system</a:t>
            </a:r>
          </a:p>
          <a:p>
            <a:r>
              <a:rPr lang="en-US" dirty="0"/>
              <a:t>Absence of excretory system</a:t>
            </a:r>
            <a:endParaRPr lang="en-IN" dirty="0"/>
          </a:p>
        </p:txBody>
      </p:sp>
    </p:spTree>
    <p:extLst>
      <p:ext uri="{BB962C8B-B14F-4D97-AF65-F5344CB8AC3E}">
        <p14:creationId xmlns:p14="http://schemas.microsoft.com/office/powerpoint/2010/main" val="20622790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3931B-CFBF-4440-99A3-80F2277FA47B}"/>
              </a:ext>
            </a:extLst>
          </p:cNvPr>
          <p:cNvSpPr>
            <a:spLocks noGrp="1"/>
          </p:cNvSpPr>
          <p:nvPr>
            <p:ph type="title"/>
          </p:nvPr>
        </p:nvSpPr>
        <p:spPr/>
        <p:txBody>
          <a:bodyPr/>
          <a:lstStyle/>
          <a:p>
            <a:r>
              <a:rPr lang="en-US" dirty="0"/>
              <a:t>REFERENCES</a:t>
            </a:r>
            <a:endParaRPr lang="en-IN" dirty="0"/>
          </a:p>
        </p:txBody>
      </p:sp>
      <p:sp>
        <p:nvSpPr>
          <p:cNvPr id="3" name="Content Placeholder 2">
            <a:extLst>
              <a:ext uri="{FF2B5EF4-FFF2-40B4-BE49-F238E27FC236}">
                <a16:creationId xmlns:a16="http://schemas.microsoft.com/office/drawing/2014/main" id="{BAFF85D2-4A58-433C-B161-1522F546B67D}"/>
              </a:ext>
            </a:extLst>
          </p:cNvPr>
          <p:cNvSpPr>
            <a:spLocks noGrp="1"/>
          </p:cNvSpPr>
          <p:nvPr>
            <p:ph idx="1"/>
          </p:nvPr>
        </p:nvSpPr>
        <p:spPr/>
        <p:txBody>
          <a:bodyPr/>
          <a:lstStyle/>
          <a:p>
            <a:r>
              <a:rPr lang="en-IN" dirty="0">
                <a:hlinkClick r:id="rId2"/>
              </a:rPr>
              <a:t>https://www.britannica.com/video/22238/Echinoderms-body-plans-variety-starfishes-some-sea</a:t>
            </a:r>
            <a:endParaRPr lang="en-IN" dirty="0"/>
          </a:p>
          <a:p>
            <a:r>
              <a:rPr lang="en-IN" dirty="0"/>
              <a:t>Invertebrates R.L. </a:t>
            </a:r>
            <a:r>
              <a:rPr lang="en-IN" dirty="0" err="1"/>
              <a:t>Kotpal</a:t>
            </a:r>
            <a:endParaRPr lang="en-IN" dirty="0"/>
          </a:p>
        </p:txBody>
      </p:sp>
    </p:spTree>
    <p:extLst>
      <p:ext uri="{BB962C8B-B14F-4D97-AF65-F5344CB8AC3E}">
        <p14:creationId xmlns:p14="http://schemas.microsoft.com/office/powerpoint/2010/main" val="1955121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6E89B-344C-4FF3-880A-84AE849FCCAC}"/>
              </a:ext>
            </a:extLst>
          </p:cNvPr>
          <p:cNvSpPr>
            <a:spLocks noGrp="1"/>
          </p:cNvSpPr>
          <p:nvPr>
            <p:ph type="title"/>
          </p:nvPr>
        </p:nvSpPr>
        <p:spPr/>
        <p:txBody>
          <a:bodyPr/>
          <a:lstStyle/>
          <a:p>
            <a:r>
              <a:rPr lang="en-IN" dirty="0"/>
              <a:t>Unit 2&amp;3: Echinodermata </a:t>
            </a:r>
            <a:br>
              <a:rPr lang="en-IN" dirty="0"/>
            </a:br>
            <a:endParaRPr lang="en-IN" dirty="0"/>
          </a:p>
        </p:txBody>
      </p:sp>
      <p:sp>
        <p:nvSpPr>
          <p:cNvPr id="3" name="Content Placeholder 2">
            <a:extLst>
              <a:ext uri="{FF2B5EF4-FFF2-40B4-BE49-F238E27FC236}">
                <a16:creationId xmlns:a16="http://schemas.microsoft.com/office/drawing/2014/main" id="{7875BCA9-E32E-4566-8F85-1C40CC05AB7C}"/>
              </a:ext>
            </a:extLst>
          </p:cNvPr>
          <p:cNvSpPr>
            <a:spLocks noGrp="1"/>
          </p:cNvSpPr>
          <p:nvPr>
            <p:ph idx="1"/>
          </p:nvPr>
        </p:nvSpPr>
        <p:spPr>
          <a:xfrm>
            <a:off x="941895" y="1895234"/>
            <a:ext cx="10515600" cy="4351338"/>
          </a:xfrm>
        </p:spPr>
        <p:txBody>
          <a:bodyPr/>
          <a:lstStyle/>
          <a:p>
            <a:r>
              <a:rPr lang="en-IN" dirty="0"/>
              <a:t>General characteristics and Classification</a:t>
            </a:r>
          </a:p>
          <a:p>
            <a:r>
              <a:rPr lang="en-IN" dirty="0" err="1"/>
              <a:t>upto</a:t>
            </a:r>
            <a:r>
              <a:rPr lang="en-IN" dirty="0"/>
              <a:t> classes </a:t>
            </a:r>
          </a:p>
          <a:p>
            <a:r>
              <a:rPr lang="en-IN" dirty="0"/>
              <a:t>Water-vascular system </a:t>
            </a:r>
            <a:r>
              <a:rPr lang="en-IN" dirty="0" err="1"/>
              <a:t>inAsteroidea</a:t>
            </a:r>
            <a:endParaRPr lang="en-IN" dirty="0"/>
          </a:p>
          <a:p>
            <a:r>
              <a:rPr lang="en-IN" sz="2400" dirty="0"/>
              <a:t>Note:</a:t>
            </a:r>
            <a:r>
              <a:rPr lang="en-US" sz="2400" dirty="0"/>
              <a:t>Classification to be followed from ―Ruppert and Barnes (2006)</a:t>
            </a:r>
          </a:p>
          <a:p>
            <a:pPr marL="0" indent="0">
              <a:buNone/>
            </a:pPr>
            <a:r>
              <a:rPr lang="en-US" sz="2400" dirty="0"/>
              <a:t>Invertebrate Zoology, 8th edition, Holt Saunders International Edition‖</a:t>
            </a:r>
            <a:endParaRPr lang="en-IN" sz="2400" dirty="0"/>
          </a:p>
        </p:txBody>
      </p:sp>
      <p:pic>
        <p:nvPicPr>
          <p:cNvPr id="4" name="Picture 3">
            <a:extLst>
              <a:ext uri="{FF2B5EF4-FFF2-40B4-BE49-F238E27FC236}">
                <a16:creationId xmlns:a16="http://schemas.microsoft.com/office/drawing/2014/main" id="{DB16B56C-B6DC-4D2A-9DE0-53BB6BF2EA51}"/>
              </a:ext>
            </a:extLst>
          </p:cNvPr>
          <p:cNvPicPr>
            <a:picLocks noChangeAspect="1"/>
          </p:cNvPicPr>
          <p:nvPr/>
        </p:nvPicPr>
        <p:blipFill>
          <a:blip r:embed="rId2"/>
          <a:stretch>
            <a:fillRect/>
          </a:stretch>
        </p:blipFill>
        <p:spPr>
          <a:xfrm>
            <a:off x="8719794" y="104576"/>
            <a:ext cx="3078117" cy="2224402"/>
          </a:xfrm>
          <a:prstGeom prst="rect">
            <a:avLst/>
          </a:prstGeom>
        </p:spPr>
      </p:pic>
    </p:spTree>
    <p:extLst>
      <p:ext uri="{BB962C8B-B14F-4D97-AF65-F5344CB8AC3E}">
        <p14:creationId xmlns:p14="http://schemas.microsoft.com/office/powerpoint/2010/main" val="186020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CC7581-CD53-4784-9615-6CE9C9FA4864}"/>
              </a:ext>
            </a:extLst>
          </p:cNvPr>
          <p:cNvSpPr>
            <a:spLocks noGrp="1"/>
          </p:cNvSpPr>
          <p:nvPr>
            <p:ph idx="1"/>
          </p:nvPr>
        </p:nvSpPr>
        <p:spPr/>
        <p:txBody>
          <a:bodyPr/>
          <a:lstStyle/>
          <a:p>
            <a:pPr marL="0" indent="0" algn="ctr">
              <a:buNone/>
            </a:pPr>
            <a:r>
              <a:rPr lang="en-IN" dirty="0"/>
              <a:t>The word </a:t>
            </a:r>
            <a:r>
              <a:rPr lang="en-IN" b="1" i="1" dirty="0"/>
              <a:t>Echinodermata</a:t>
            </a:r>
            <a:r>
              <a:rPr lang="en-IN" dirty="0"/>
              <a:t> has been derived</a:t>
            </a:r>
          </a:p>
          <a:p>
            <a:pPr marL="0" indent="0" algn="ctr">
              <a:buNone/>
            </a:pPr>
            <a:r>
              <a:rPr lang="en-IN" dirty="0"/>
              <a:t>from  the Greek word </a:t>
            </a:r>
            <a:r>
              <a:rPr lang="en-IN" dirty="0" err="1"/>
              <a:t>Echinos</a:t>
            </a:r>
            <a:r>
              <a:rPr lang="en-IN" dirty="0"/>
              <a:t> = Rough or Spiny and Derma = Skin</a:t>
            </a:r>
          </a:p>
          <a:p>
            <a:pPr marL="0" indent="0" algn="ctr">
              <a:buNone/>
            </a:pPr>
            <a:r>
              <a:rPr lang="en-IN" b="1" dirty="0"/>
              <a:t>Members of this phylum have uneven or spiny skin </a:t>
            </a:r>
          </a:p>
        </p:txBody>
      </p:sp>
      <p:sp>
        <p:nvSpPr>
          <p:cNvPr id="4" name="Title 1">
            <a:extLst>
              <a:ext uri="{FF2B5EF4-FFF2-40B4-BE49-F238E27FC236}">
                <a16:creationId xmlns:a16="http://schemas.microsoft.com/office/drawing/2014/main" id="{5D2C62F8-E982-70F3-7B97-482B864C7F9E}"/>
              </a:ext>
            </a:extLst>
          </p:cNvPr>
          <p:cNvSpPr>
            <a:spLocks noGrp="1"/>
          </p:cNvSpPr>
          <p:nvPr>
            <p:ph type="title"/>
          </p:nvPr>
        </p:nvSpPr>
        <p:spPr>
          <a:xfrm>
            <a:off x="838200" y="365125"/>
            <a:ext cx="10515600" cy="1325563"/>
          </a:xfrm>
        </p:spPr>
        <p:txBody>
          <a:bodyPr/>
          <a:lstStyle/>
          <a:p>
            <a:r>
              <a:rPr lang="en-US" dirty="0"/>
              <a:t>INTRODUCTION</a:t>
            </a:r>
            <a:endParaRPr lang="en-IN" dirty="0"/>
          </a:p>
        </p:txBody>
      </p:sp>
    </p:spTree>
    <p:extLst>
      <p:ext uri="{BB962C8B-B14F-4D97-AF65-F5344CB8AC3E}">
        <p14:creationId xmlns:p14="http://schemas.microsoft.com/office/powerpoint/2010/main" val="749666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41CB1E7-7B59-4AE9-859F-7360B6D03CC7}"/>
              </a:ext>
            </a:extLst>
          </p:cNvPr>
          <p:cNvSpPr>
            <a:spLocks noGrp="1"/>
          </p:cNvSpPr>
          <p:nvPr>
            <p:ph idx="1"/>
          </p:nvPr>
        </p:nvSpPr>
        <p:spPr/>
        <p:txBody>
          <a:bodyPr>
            <a:normAutofit/>
          </a:bodyPr>
          <a:lstStyle/>
          <a:p>
            <a:pPr marL="514350" indent="-514350">
              <a:buFont typeface="+mj-lt"/>
              <a:buAutoNum type="arabicPeriod"/>
            </a:pPr>
            <a:r>
              <a:rPr lang="en-US" dirty="0"/>
              <a:t>Habitat: All the existing echinoderms are marine. They generally live at the bottom of the sea. Most of them are pelagic (free swimming in open water) and few are sessile (attached to the substratum). </a:t>
            </a:r>
            <a:r>
              <a:rPr lang="en-IN" dirty="0"/>
              <a:t>Grade of organization: organ system grade</a:t>
            </a:r>
          </a:p>
          <a:p>
            <a:pPr marL="514350" indent="-514350">
              <a:buFont typeface="+mj-lt"/>
              <a:buAutoNum type="arabicPeriod"/>
            </a:pPr>
            <a:r>
              <a:rPr lang="en-IN" dirty="0"/>
              <a:t>Germ layer: triploblastic</a:t>
            </a:r>
          </a:p>
          <a:p>
            <a:pPr marL="514350" indent="-514350">
              <a:buFont typeface="+mj-lt"/>
              <a:buAutoNum type="arabicPeriod"/>
            </a:pPr>
            <a:r>
              <a:rPr lang="en-IN" dirty="0"/>
              <a:t>Symmetry: Adults are radially symmetrical while the larvae are bilaterally symmetrical.</a:t>
            </a:r>
          </a:p>
          <a:p>
            <a:pPr marL="514350" indent="-514350">
              <a:buFont typeface="+mj-lt"/>
              <a:buAutoNum type="arabicPeriod"/>
            </a:pPr>
            <a:r>
              <a:rPr lang="en-IN" dirty="0"/>
              <a:t>Coelom: present ( coelomate)</a:t>
            </a:r>
          </a:p>
          <a:p>
            <a:pPr marL="514350" indent="-514350">
              <a:buFont typeface="+mj-lt"/>
              <a:buAutoNum type="arabicPeriod"/>
            </a:pPr>
            <a:r>
              <a:rPr lang="en-IN" dirty="0"/>
              <a:t>Body without segmentation</a:t>
            </a:r>
          </a:p>
        </p:txBody>
      </p:sp>
      <p:sp>
        <p:nvSpPr>
          <p:cNvPr id="4" name="Title 1">
            <a:extLst>
              <a:ext uri="{FF2B5EF4-FFF2-40B4-BE49-F238E27FC236}">
                <a16:creationId xmlns:a16="http://schemas.microsoft.com/office/drawing/2014/main" id="{1449FA48-EF70-F267-57D7-20E69D0364E0}"/>
              </a:ext>
            </a:extLst>
          </p:cNvPr>
          <p:cNvSpPr>
            <a:spLocks noGrp="1"/>
          </p:cNvSpPr>
          <p:nvPr>
            <p:ph type="title"/>
          </p:nvPr>
        </p:nvSpPr>
        <p:spPr>
          <a:xfrm>
            <a:off x="838200" y="365125"/>
            <a:ext cx="10515600" cy="1325563"/>
          </a:xfrm>
        </p:spPr>
        <p:txBody>
          <a:bodyPr/>
          <a:lstStyle/>
          <a:p>
            <a:r>
              <a:rPr lang="en-US" dirty="0"/>
              <a:t>GENERAL CHARACTERS</a:t>
            </a:r>
            <a:endParaRPr lang="en-IN" dirty="0"/>
          </a:p>
        </p:txBody>
      </p:sp>
    </p:spTree>
    <p:extLst>
      <p:ext uri="{BB962C8B-B14F-4D97-AF65-F5344CB8AC3E}">
        <p14:creationId xmlns:p14="http://schemas.microsoft.com/office/powerpoint/2010/main" val="2914096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8488EF-7597-4C1A-AC7E-EBA057C6972C}"/>
              </a:ext>
            </a:extLst>
          </p:cNvPr>
          <p:cNvSpPr>
            <a:spLocks noGrp="1"/>
          </p:cNvSpPr>
          <p:nvPr>
            <p:ph idx="1"/>
          </p:nvPr>
        </p:nvSpPr>
        <p:spPr>
          <a:xfrm>
            <a:off x="735563" y="1763485"/>
            <a:ext cx="10515600" cy="4599993"/>
          </a:xfrm>
        </p:spPr>
        <p:txBody>
          <a:bodyPr>
            <a:normAutofit/>
          </a:bodyPr>
          <a:lstStyle/>
          <a:p>
            <a:pPr marL="0" indent="0">
              <a:buNone/>
            </a:pPr>
            <a:r>
              <a:rPr lang="en-US" dirty="0"/>
              <a:t>6.The shape of the body is flat, star like, spherical or elongated.</a:t>
            </a:r>
          </a:p>
          <a:p>
            <a:pPr marL="0" indent="0">
              <a:buNone/>
            </a:pPr>
            <a:r>
              <a:rPr lang="en-US" dirty="0"/>
              <a:t>7.Head is absent</a:t>
            </a:r>
          </a:p>
          <a:p>
            <a:pPr marL="0" indent="0">
              <a:buNone/>
            </a:pPr>
            <a:r>
              <a:rPr lang="en-US" dirty="0"/>
              <a:t>8.Presence of tube feet</a:t>
            </a:r>
          </a:p>
          <a:p>
            <a:pPr marL="0" indent="0">
              <a:buNone/>
            </a:pPr>
            <a:r>
              <a:rPr lang="en-US" dirty="0"/>
              <a:t>9.Presence of water vascular system</a:t>
            </a:r>
          </a:p>
          <a:p>
            <a:pPr marL="0" indent="0">
              <a:buNone/>
            </a:pPr>
            <a:r>
              <a:rPr lang="en-US" dirty="0"/>
              <a:t>10.Mouth is present on ventral side while anus is present on dorsal side</a:t>
            </a:r>
          </a:p>
          <a:p>
            <a:pPr marL="0" indent="0">
              <a:buNone/>
            </a:pPr>
            <a:r>
              <a:rPr lang="en-US" dirty="0"/>
              <a:t>11.Respiration: by papule, gills or </a:t>
            </a:r>
            <a:r>
              <a:rPr lang="en-US" dirty="0" err="1"/>
              <a:t>clocal</a:t>
            </a:r>
            <a:r>
              <a:rPr lang="en-US" dirty="0"/>
              <a:t> respiratory tree</a:t>
            </a:r>
          </a:p>
          <a:p>
            <a:pPr marL="0" indent="0">
              <a:buNone/>
            </a:pPr>
            <a:r>
              <a:rPr lang="en-US" dirty="0"/>
              <a:t>12.Nervous system is poorly developed. Brain is absent.</a:t>
            </a:r>
          </a:p>
          <a:p>
            <a:pPr marL="0" indent="0">
              <a:buNone/>
            </a:pPr>
            <a:endParaRPr lang="en-IN" dirty="0"/>
          </a:p>
        </p:txBody>
      </p:sp>
      <p:sp>
        <p:nvSpPr>
          <p:cNvPr id="4" name="Title 1">
            <a:extLst>
              <a:ext uri="{FF2B5EF4-FFF2-40B4-BE49-F238E27FC236}">
                <a16:creationId xmlns:a16="http://schemas.microsoft.com/office/drawing/2014/main" id="{C2D3C445-20B9-CF98-5F8A-3353A78D4F35}"/>
              </a:ext>
            </a:extLst>
          </p:cNvPr>
          <p:cNvSpPr>
            <a:spLocks noGrp="1"/>
          </p:cNvSpPr>
          <p:nvPr>
            <p:ph type="title"/>
          </p:nvPr>
        </p:nvSpPr>
        <p:spPr>
          <a:xfrm>
            <a:off x="838200" y="365125"/>
            <a:ext cx="10515600" cy="791871"/>
          </a:xfrm>
        </p:spPr>
        <p:txBody>
          <a:bodyPr/>
          <a:lstStyle/>
          <a:p>
            <a:r>
              <a:rPr lang="en-US" dirty="0"/>
              <a:t>GENERAL CHARACTERS</a:t>
            </a:r>
            <a:endParaRPr lang="en-IN" dirty="0"/>
          </a:p>
        </p:txBody>
      </p:sp>
    </p:spTree>
    <p:extLst>
      <p:ext uri="{BB962C8B-B14F-4D97-AF65-F5344CB8AC3E}">
        <p14:creationId xmlns:p14="http://schemas.microsoft.com/office/powerpoint/2010/main" val="3185545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CBE2DC-9EAA-4419-831C-A11F72F3AD36}"/>
              </a:ext>
            </a:extLst>
          </p:cNvPr>
          <p:cNvSpPr>
            <a:spLocks noGrp="1"/>
          </p:cNvSpPr>
          <p:nvPr>
            <p:ph idx="1"/>
          </p:nvPr>
        </p:nvSpPr>
        <p:spPr/>
        <p:txBody>
          <a:bodyPr>
            <a:normAutofit/>
          </a:bodyPr>
          <a:lstStyle/>
          <a:p>
            <a:pPr marL="0" indent="0">
              <a:buNone/>
            </a:pPr>
            <a:r>
              <a:rPr lang="en-US" dirty="0"/>
              <a:t>13.Circulatory system is reduced and heart is absent.</a:t>
            </a:r>
          </a:p>
          <a:p>
            <a:pPr marL="0" indent="0">
              <a:buNone/>
            </a:pPr>
            <a:r>
              <a:rPr lang="en-IN" dirty="0"/>
              <a:t>14.Blood has no pigment.</a:t>
            </a:r>
          </a:p>
          <a:p>
            <a:pPr marL="0" indent="0">
              <a:buNone/>
            </a:pPr>
            <a:r>
              <a:rPr lang="en-IN" dirty="0"/>
              <a:t>15.Digestive system: complete in most members.</a:t>
            </a:r>
          </a:p>
          <a:p>
            <a:pPr marL="0" indent="0">
              <a:buNone/>
            </a:pPr>
            <a:r>
              <a:rPr lang="en-IN" dirty="0"/>
              <a:t>16.Excretory system: absent.</a:t>
            </a:r>
          </a:p>
          <a:p>
            <a:pPr marL="0" indent="0">
              <a:buNone/>
            </a:pPr>
            <a:r>
              <a:rPr lang="en-IN" dirty="0"/>
              <a:t>17.Sexes: mostly dioecious, rarely </a:t>
            </a:r>
            <a:r>
              <a:rPr lang="en-IN" dirty="0" err="1"/>
              <a:t>monocious</a:t>
            </a:r>
            <a:endParaRPr lang="en-IN" dirty="0"/>
          </a:p>
          <a:p>
            <a:pPr marL="0" indent="0">
              <a:buNone/>
            </a:pPr>
            <a:r>
              <a:rPr lang="en-IN" dirty="0"/>
              <a:t>18.Reproduction: Sexual: by </a:t>
            </a:r>
            <a:r>
              <a:rPr lang="en-IN" dirty="0" err="1"/>
              <a:t>gamatic</a:t>
            </a:r>
            <a:r>
              <a:rPr lang="en-IN" dirty="0"/>
              <a:t> </a:t>
            </a:r>
            <a:r>
              <a:rPr lang="en-IN" dirty="0" err="1"/>
              <a:t>fusion;Asexual</a:t>
            </a:r>
            <a:r>
              <a:rPr lang="en-IN" dirty="0"/>
              <a:t>: regeneration</a:t>
            </a:r>
          </a:p>
          <a:p>
            <a:pPr marL="0" indent="0">
              <a:buNone/>
            </a:pPr>
            <a:r>
              <a:rPr lang="en-IN" dirty="0"/>
              <a:t>19.Fertilization: external</a:t>
            </a:r>
          </a:p>
          <a:p>
            <a:pPr marL="0" indent="0">
              <a:buNone/>
            </a:pPr>
            <a:r>
              <a:rPr lang="en-IN" dirty="0"/>
              <a:t>20.Development: indirect with characteristic larvae</a:t>
            </a:r>
          </a:p>
        </p:txBody>
      </p:sp>
      <p:sp>
        <p:nvSpPr>
          <p:cNvPr id="4" name="Title 1">
            <a:extLst>
              <a:ext uri="{FF2B5EF4-FFF2-40B4-BE49-F238E27FC236}">
                <a16:creationId xmlns:a16="http://schemas.microsoft.com/office/drawing/2014/main" id="{1242AC19-76AF-BAF4-6A88-A6ED716C5933}"/>
              </a:ext>
            </a:extLst>
          </p:cNvPr>
          <p:cNvSpPr>
            <a:spLocks noGrp="1"/>
          </p:cNvSpPr>
          <p:nvPr>
            <p:ph type="title"/>
          </p:nvPr>
        </p:nvSpPr>
        <p:spPr>
          <a:xfrm>
            <a:off x="838200" y="365125"/>
            <a:ext cx="10515600" cy="1325563"/>
          </a:xfrm>
        </p:spPr>
        <p:txBody>
          <a:bodyPr/>
          <a:lstStyle/>
          <a:p>
            <a:r>
              <a:rPr lang="en-US" dirty="0"/>
              <a:t>GENERAL CHARACTERS</a:t>
            </a:r>
            <a:endParaRPr lang="en-IN" dirty="0"/>
          </a:p>
        </p:txBody>
      </p:sp>
    </p:spTree>
    <p:extLst>
      <p:ext uri="{BB962C8B-B14F-4D97-AF65-F5344CB8AC3E}">
        <p14:creationId xmlns:p14="http://schemas.microsoft.com/office/powerpoint/2010/main" val="17033085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9A938-53A8-41FA-9F9F-FB629C54F517}"/>
              </a:ext>
            </a:extLst>
          </p:cNvPr>
          <p:cNvSpPr>
            <a:spLocks noGrp="1"/>
          </p:cNvSpPr>
          <p:nvPr>
            <p:ph type="title"/>
          </p:nvPr>
        </p:nvSpPr>
        <p:spPr/>
        <p:txBody>
          <a:bodyPr/>
          <a:lstStyle/>
          <a:p>
            <a:r>
              <a:rPr lang="en-US" dirty="0"/>
              <a:t>Symmetry</a:t>
            </a:r>
            <a:br>
              <a:rPr lang="en-US" dirty="0"/>
            </a:br>
            <a:endParaRPr lang="en-IN" dirty="0"/>
          </a:p>
        </p:txBody>
      </p:sp>
      <p:sp>
        <p:nvSpPr>
          <p:cNvPr id="3" name="Content Placeholder 2">
            <a:extLst>
              <a:ext uri="{FF2B5EF4-FFF2-40B4-BE49-F238E27FC236}">
                <a16:creationId xmlns:a16="http://schemas.microsoft.com/office/drawing/2014/main" id="{F2E185D7-111F-4C8E-B4BF-40267BB00214}"/>
              </a:ext>
            </a:extLst>
          </p:cNvPr>
          <p:cNvSpPr>
            <a:spLocks noGrp="1"/>
          </p:cNvSpPr>
          <p:nvPr>
            <p:ph idx="1"/>
          </p:nvPr>
        </p:nvSpPr>
        <p:spPr>
          <a:xfrm>
            <a:off x="838200" y="1825625"/>
            <a:ext cx="10515600" cy="1325563"/>
          </a:xfrm>
        </p:spPr>
        <p:txBody>
          <a:bodyPr/>
          <a:lstStyle/>
          <a:p>
            <a:r>
              <a:rPr lang="en-US" dirty="0"/>
              <a:t> The larva is bilateral but adults are </a:t>
            </a:r>
            <a:r>
              <a:rPr lang="en-US" b="1" dirty="0"/>
              <a:t>pentamerous radial </a:t>
            </a:r>
            <a:r>
              <a:rPr lang="en-US" dirty="0"/>
              <a:t>symmetrical.</a:t>
            </a:r>
          </a:p>
          <a:p>
            <a:r>
              <a:rPr lang="en-US" dirty="0"/>
              <a:t>Body parts are arranged in five or multiple of five.</a:t>
            </a:r>
            <a:endParaRPr lang="en-IN" dirty="0"/>
          </a:p>
        </p:txBody>
      </p:sp>
      <p:sp>
        <p:nvSpPr>
          <p:cNvPr id="5" name="TextBox 4">
            <a:extLst>
              <a:ext uri="{FF2B5EF4-FFF2-40B4-BE49-F238E27FC236}">
                <a16:creationId xmlns:a16="http://schemas.microsoft.com/office/drawing/2014/main" id="{7AC4605B-D1AC-4686-8865-1F15B5E9A515}"/>
              </a:ext>
            </a:extLst>
          </p:cNvPr>
          <p:cNvSpPr txBox="1"/>
          <p:nvPr/>
        </p:nvSpPr>
        <p:spPr>
          <a:xfrm>
            <a:off x="1003562" y="4563859"/>
            <a:ext cx="10184876" cy="1815882"/>
          </a:xfrm>
          <a:prstGeom prst="rect">
            <a:avLst/>
          </a:prstGeom>
          <a:noFill/>
        </p:spPr>
        <p:txBody>
          <a:bodyPr wrap="square">
            <a:spAutoFit/>
          </a:bodyPr>
          <a:lstStyle/>
          <a:p>
            <a:r>
              <a:rPr lang="en-US" sz="2800" dirty="0"/>
              <a:t>Echinoderms also exhibit especially brilliant </a:t>
            </a:r>
            <a:r>
              <a:rPr lang="en-US" sz="2800" dirty="0" err="1"/>
              <a:t>colours</a:t>
            </a:r>
            <a:r>
              <a:rPr lang="en-US" sz="2800" dirty="0"/>
              <a:t> such as reds, oranges, greens, and purples. Many tropical species are dark brown to black, but lighter </a:t>
            </a:r>
            <a:r>
              <a:rPr lang="en-US" sz="2800" dirty="0" err="1"/>
              <a:t>colours</a:t>
            </a:r>
            <a:r>
              <a:rPr lang="en-US" sz="2800" dirty="0"/>
              <a:t>, particularly yellows, are common among species not normally exposed to strong sunlight.</a:t>
            </a:r>
            <a:endParaRPr lang="en-IN" sz="2800" dirty="0"/>
          </a:p>
        </p:txBody>
      </p:sp>
      <p:sp>
        <p:nvSpPr>
          <p:cNvPr id="4" name="Title 1">
            <a:extLst>
              <a:ext uri="{FF2B5EF4-FFF2-40B4-BE49-F238E27FC236}">
                <a16:creationId xmlns:a16="http://schemas.microsoft.com/office/drawing/2014/main" id="{E7010154-811C-5D2E-A585-D548F729A0F4}"/>
              </a:ext>
            </a:extLst>
          </p:cNvPr>
          <p:cNvSpPr txBox="1">
            <a:spLocks/>
          </p:cNvSpPr>
          <p:nvPr/>
        </p:nvSpPr>
        <p:spPr>
          <a:xfrm>
            <a:off x="925285" y="3551163"/>
            <a:ext cx="10515600" cy="1012696"/>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Body </a:t>
            </a:r>
            <a:r>
              <a:rPr lang="en-US" dirty="0" err="1"/>
              <a:t>Colour</a:t>
            </a:r>
            <a:br>
              <a:rPr lang="en-US" dirty="0"/>
            </a:br>
            <a:endParaRPr lang="en-IN" dirty="0"/>
          </a:p>
        </p:txBody>
      </p:sp>
    </p:spTree>
    <p:extLst>
      <p:ext uri="{BB962C8B-B14F-4D97-AF65-F5344CB8AC3E}">
        <p14:creationId xmlns:p14="http://schemas.microsoft.com/office/powerpoint/2010/main" val="662341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EE5C-30F3-423B-A5B4-9F73BBB95E3B}"/>
              </a:ext>
            </a:extLst>
          </p:cNvPr>
          <p:cNvSpPr>
            <a:spLocks noGrp="1"/>
          </p:cNvSpPr>
          <p:nvPr>
            <p:ph type="title"/>
          </p:nvPr>
        </p:nvSpPr>
        <p:spPr/>
        <p:txBody>
          <a:bodyPr/>
          <a:lstStyle/>
          <a:p>
            <a:r>
              <a:rPr lang="en-US" dirty="0"/>
              <a:t>Body Wall</a:t>
            </a:r>
            <a:br>
              <a:rPr lang="en-US" dirty="0"/>
            </a:br>
            <a:endParaRPr lang="en-IN" dirty="0"/>
          </a:p>
        </p:txBody>
      </p:sp>
      <p:sp>
        <p:nvSpPr>
          <p:cNvPr id="3" name="Content Placeholder 2">
            <a:extLst>
              <a:ext uri="{FF2B5EF4-FFF2-40B4-BE49-F238E27FC236}">
                <a16:creationId xmlns:a16="http://schemas.microsoft.com/office/drawing/2014/main" id="{1024A671-EFAB-4089-9DDF-B26015E85273}"/>
              </a:ext>
            </a:extLst>
          </p:cNvPr>
          <p:cNvSpPr>
            <a:spLocks noGrp="1"/>
          </p:cNvSpPr>
          <p:nvPr>
            <p:ph idx="1"/>
          </p:nvPr>
        </p:nvSpPr>
        <p:spPr/>
        <p:txBody>
          <a:bodyPr/>
          <a:lstStyle/>
          <a:p>
            <a:r>
              <a:rPr lang="en-US" dirty="0"/>
              <a:t>Epidermis is single layered and ciliated.</a:t>
            </a:r>
          </a:p>
          <a:p>
            <a:r>
              <a:rPr lang="en-US" dirty="0"/>
              <a:t>In many echinoderms there is endoskeleton of calcareous plates in the  dermis, which are mesodermal in origin.</a:t>
            </a:r>
            <a:endParaRPr lang="en-IN" dirty="0"/>
          </a:p>
        </p:txBody>
      </p:sp>
    </p:spTree>
    <p:extLst>
      <p:ext uri="{BB962C8B-B14F-4D97-AF65-F5344CB8AC3E}">
        <p14:creationId xmlns:p14="http://schemas.microsoft.com/office/powerpoint/2010/main" val="7366754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628F7-30A1-4A7E-AAA1-59ED3C8A67C4}"/>
              </a:ext>
            </a:extLst>
          </p:cNvPr>
          <p:cNvSpPr>
            <a:spLocks noGrp="1"/>
          </p:cNvSpPr>
          <p:nvPr>
            <p:ph type="title"/>
          </p:nvPr>
        </p:nvSpPr>
        <p:spPr>
          <a:xfrm>
            <a:off x="838200" y="500062"/>
            <a:ext cx="10515600" cy="1325563"/>
          </a:xfrm>
        </p:spPr>
        <p:txBody>
          <a:bodyPr/>
          <a:lstStyle/>
          <a:p>
            <a:r>
              <a:rPr lang="en-US" dirty="0"/>
              <a:t>Ambulacral / Water Vascular System</a:t>
            </a:r>
            <a:br>
              <a:rPr lang="en-US" dirty="0"/>
            </a:br>
            <a:endParaRPr lang="en-IN" dirty="0"/>
          </a:p>
        </p:txBody>
      </p:sp>
      <p:sp>
        <p:nvSpPr>
          <p:cNvPr id="3" name="Content Placeholder 2">
            <a:extLst>
              <a:ext uri="{FF2B5EF4-FFF2-40B4-BE49-F238E27FC236}">
                <a16:creationId xmlns:a16="http://schemas.microsoft.com/office/drawing/2014/main" id="{3089CD2B-CA1F-4A83-815E-00CD4187436C}"/>
              </a:ext>
            </a:extLst>
          </p:cNvPr>
          <p:cNvSpPr>
            <a:spLocks noGrp="1"/>
          </p:cNvSpPr>
          <p:nvPr>
            <p:ph idx="1"/>
          </p:nvPr>
        </p:nvSpPr>
        <p:spPr/>
        <p:txBody>
          <a:bodyPr>
            <a:normAutofit/>
          </a:bodyPr>
          <a:lstStyle/>
          <a:p>
            <a:r>
              <a:rPr lang="en-US" dirty="0"/>
              <a:t>It is characteristic feature of this phylum.</a:t>
            </a:r>
          </a:p>
          <a:p>
            <a:r>
              <a:rPr lang="en-US" dirty="0"/>
              <a:t>This system is of coelomic origin. </a:t>
            </a:r>
          </a:p>
          <a:p>
            <a:r>
              <a:rPr lang="en-US" dirty="0"/>
              <a:t>It consists of a chain of different tubes or canals attached with each other. It starts from a perforated plate called madreporite and ends into tube feet. </a:t>
            </a:r>
          </a:p>
          <a:p>
            <a:r>
              <a:rPr lang="en-US" dirty="0"/>
              <a:t>All the canals are filled with the fluid or sea water and subsequently helps in locomotion. </a:t>
            </a:r>
            <a:endParaRPr lang="en-IN" dirty="0"/>
          </a:p>
        </p:txBody>
      </p:sp>
    </p:spTree>
    <p:extLst>
      <p:ext uri="{BB962C8B-B14F-4D97-AF65-F5344CB8AC3E}">
        <p14:creationId xmlns:p14="http://schemas.microsoft.com/office/powerpoint/2010/main" val="9861558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TotalTime>
  <Words>982</Words>
  <Application>Microsoft Office PowerPoint</Application>
  <PresentationFormat>Widescreen</PresentationFormat>
  <Paragraphs>87</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Calibri Light</vt:lpstr>
      <vt:lpstr>Office Theme</vt:lpstr>
      <vt:lpstr>Echinodermata </vt:lpstr>
      <vt:lpstr>Unit 2&amp;3: Echinodermata  </vt:lpstr>
      <vt:lpstr>INTRODUCTION</vt:lpstr>
      <vt:lpstr>GENERAL CHARACTERS</vt:lpstr>
      <vt:lpstr>GENERAL CHARACTERS</vt:lpstr>
      <vt:lpstr>GENERAL CHARACTERS</vt:lpstr>
      <vt:lpstr>Symmetry </vt:lpstr>
      <vt:lpstr>Body Wall </vt:lpstr>
      <vt:lpstr>Ambulacral / Water Vascular System </vt:lpstr>
      <vt:lpstr>PowerPoint Presentation</vt:lpstr>
      <vt:lpstr>Digestive System </vt:lpstr>
      <vt:lpstr>Circulatory system</vt:lpstr>
      <vt:lpstr>Respiratory Organs </vt:lpstr>
      <vt:lpstr>Excretory Organs</vt:lpstr>
      <vt:lpstr>Nervous System</vt:lpstr>
      <vt:lpstr>Reproduction and life cycle </vt:lpstr>
      <vt:lpstr>Development </vt:lpstr>
      <vt:lpstr>Degenerated Characters </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6: Echinodermata </dc:title>
  <dc:creator>AFIFA KAUSAR</dc:creator>
  <cp:lastModifiedBy>Dr. Afifa Kausar</cp:lastModifiedBy>
  <cp:revision>31</cp:revision>
  <dcterms:created xsi:type="dcterms:W3CDTF">2021-07-02T06:39:44Z</dcterms:created>
  <dcterms:modified xsi:type="dcterms:W3CDTF">2025-02-02T13:20:27Z</dcterms:modified>
</cp:coreProperties>
</file>