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2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92" r:id="rId33"/>
    <p:sldId id="289" r:id="rId34"/>
    <p:sldId id="290" r:id="rId35"/>
    <p:sldId id="291" r:id="rId36"/>
    <p:sldId id="294" r:id="rId37"/>
    <p:sldId id="295" r:id="rId38"/>
    <p:sldId id="298" r:id="rId39"/>
    <p:sldId id="29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C8FC24-483A-4D7D-B38C-08BD38B7F7DD}" v="175" dt="2022-09-28T17:40:11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biphonglo2@outlook.com" userId="df5a0f62e2f658f9" providerId="LiveId" clId="{4AC8FC24-483A-4D7D-B38C-08BD38B7F7DD}"/>
    <pc:docChg chg="undo custSel addSld modSld sldOrd">
      <pc:chgData name="ambiphonglo2@outlook.com" userId="df5a0f62e2f658f9" providerId="LiveId" clId="{4AC8FC24-483A-4D7D-B38C-08BD38B7F7DD}" dt="2022-09-28T17:40:11.189" v="1354"/>
      <pc:docMkLst>
        <pc:docMk/>
      </pc:docMkLst>
      <pc:sldChg chg="addSp modSp new mod modAnim">
        <pc:chgData name="ambiphonglo2@outlook.com" userId="df5a0f62e2f658f9" providerId="LiveId" clId="{4AC8FC24-483A-4D7D-B38C-08BD38B7F7DD}" dt="2022-09-28T17:34:38.614" v="1000"/>
        <pc:sldMkLst>
          <pc:docMk/>
          <pc:sldMk cId="1879767131" sldId="276"/>
        </pc:sldMkLst>
        <pc:spChg chg="add mod">
          <ac:chgData name="ambiphonglo2@outlook.com" userId="df5a0f62e2f658f9" providerId="LiveId" clId="{4AC8FC24-483A-4D7D-B38C-08BD38B7F7DD}" dt="2022-09-28T17:30:30.082" v="742" actId="14100"/>
          <ac:spMkLst>
            <pc:docMk/>
            <pc:sldMk cId="1879767131" sldId="276"/>
            <ac:spMk id="2" creationId="{4E564C9A-C625-BB1D-5DC4-232E5EF3AAE6}"/>
          </ac:spMkLst>
        </pc:spChg>
        <pc:spChg chg="add mod">
          <ac:chgData name="ambiphonglo2@outlook.com" userId="df5a0f62e2f658f9" providerId="LiveId" clId="{4AC8FC24-483A-4D7D-B38C-08BD38B7F7DD}" dt="2022-09-28T17:12:45.802" v="73" actId="1037"/>
          <ac:spMkLst>
            <pc:docMk/>
            <pc:sldMk cId="1879767131" sldId="276"/>
            <ac:spMk id="3" creationId="{4EE3354D-23B8-35AC-4E9A-33DD0936349F}"/>
          </ac:spMkLst>
        </pc:spChg>
        <pc:spChg chg="add mod">
          <ac:chgData name="ambiphonglo2@outlook.com" userId="df5a0f62e2f658f9" providerId="LiveId" clId="{4AC8FC24-483A-4D7D-B38C-08BD38B7F7DD}" dt="2022-09-28T17:31:57.945" v="826" actId="1036"/>
          <ac:spMkLst>
            <pc:docMk/>
            <pc:sldMk cId="1879767131" sldId="276"/>
            <ac:spMk id="4" creationId="{540AB2BC-AB77-DB84-E75F-8C6528759815}"/>
          </ac:spMkLst>
        </pc:spChg>
        <pc:picChg chg="add mod ord modCrop">
          <ac:chgData name="ambiphonglo2@outlook.com" userId="df5a0f62e2f658f9" providerId="LiveId" clId="{4AC8FC24-483A-4D7D-B38C-08BD38B7F7DD}" dt="2022-09-28T17:32:29.667" v="856" actId="1582"/>
          <ac:picMkLst>
            <pc:docMk/>
            <pc:sldMk cId="1879767131" sldId="276"/>
            <ac:picMk id="6" creationId="{15E24410-5F07-A24E-DED7-C3CBA4A2F1DB}"/>
          </ac:picMkLst>
        </pc:picChg>
        <pc:picChg chg="add mod modCrop">
          <ac:chgData name="ambiphonglo2@outlook.com" userId="df5a0f62e2f658f9" providerId="LiveId" clId="{4AC8FC24-483A-4D7D-B38C-08BD38B7F7DD}" dt="2022-09-28T17:31:51.643" v="794" actId="1582"/>
          <ac:picMkLst>
            <pc:docMk/>
            <pc:sldMk cId="1879767131" sldId="276"/>
            <ac:picMk id="8" creationId="{AD1CD483-E968-90B0-90F1-177D92232FBA}"/>
          </ac:picMkLst>
        </pc:picChg>
      </pc:sldChg>
      <pc:sldChg chg="addSp modSp new mod modAnim">
        <pc:chgData name="ambiphonglo2@outlook.com" userId="df5a0f62e2f658f9" providerId="LiveId" clId="{4AC8FC24-483A-4D7D-B38C-08BD38B7F7DD}" dt="2022-09-28T17:34:53.977" v="1004"/>
        <pc:sldMkLst>
          <pc:docMk/>
          <pc:sldMk cId="102718597" sldId="277"/>
        </pc:sldMkLst>
        <pc:spChg chg="add mod">
          <ac:chgData name="ambiphonglo2@outlook.com" userId="df5a0f62e2f658f9" providerId="LiveId" clId="{4AC8FC24-483A-4D7D-B38C-08BD38B7F7DD}" dt="2022-09-28T17:14:03.071" v="141" actId="20577"/>
          <ac:spMkLst>
            <pc:docMk/>
            <pc:sldMk cId="102718597" sldId="277"/>
            <ac:spMk id="2" creationId="{5789AB20-9915-9FB6-EFFB-76F1BDCADD98}"/>
          </ac:spMkLst>
        </pc:spChg>
        <pc:spChg chg="add mod">
          <ac:chgData name="ambiphonglo2@outlook.com" userId="df5a0f62e2f658f9" providerId="LiveId" clId="{4AC8FC24-483A-4D7D-B38C-08BD38B7F7DD}" dt="2022-09-28T17:16:01.868" v="292" actId="1038"/>
          <ac:spMkLst>
            <pc:docMk/>
            <pc:sldMk cId="102718597" sldId="277"/>
            <ac:spMk id="3" creationId="{4F40C7FC-356E-0F2C-65A0-FE09F9EE3C2A}"/>
          </ac:spMkLst>
        </pc:spChg>
        <pc:spChg chg="add mod">
          <ac:chgData name="ambiphonglo2@outlook.com" userId="df5a0f62e2f658f9" providerId="LiveId" clId="{4AC8FC24-483A-4D7D-B38C-08BD38B7F7DD}" dt="2022-09-28T17:16:09.081" v="322" actId="1037"/>
          <ac:spMkLst>
            <pc:docMk/>
            <pc:sldMk cId="102718597" sldId="277"/>
            <ac:spMk id="4" creationId="{40F9C8CB-14D2-D6A2-9F46-E85047BDFD88}"/>
          </ac:spMkLst>
        </pc:spChg>
        <pc:picChg chg="add mod ord modCrop">
          <ac:chgData name="ambiphonglo2@outlook.com" userId="df5a0f62e2f658f9" providerId="LiveId" clId="{4AC8FC24-483A-4D7D-B38C-08BD38B7F7DD}" dt="2022-09-28T17:33:18.557" v="901" actId="1582"/>
          <ac:picMkLst>
            <pc:docMk/>
            <pc:sldMk cId="102718597" sldId="277"/>
            <ac:picMk id="6" creationId="{561D4164-4667-F8F9-E8DE-BAEC9711D120}"/>
          </ac:picMkLst>
        </pc:picChg>
        <pc:picChg chg="add mod ord">
          <ac:chgData name="ambiphonglo2@outlook.com" userId="df5a0f62e2f658f9" providerId="LiveId" clId="{4AC8FC24-483A-4D7D-B38C-08BD38B7F7DD}" dt="2022-09-28T17:34:07.642" v="996" actId="1582"/>
          <ac:picMkLst>
            <pc:docMk/>
            <pc:sldMk cId="102718597" sldId="277"/>
            <ac:picMk id="8" creationId="{DB5AB0DB-5E6C-57C7-C4A6-296AAC64044A}"/>
          </ac:picMkLst>
        </pc:picChg>
      </pc:sldChg>
      <pc:sldChg chg="addSp delSp modSp new mod modAnim">
        <pc:chgData name="ambiphonglo2@outlook.com" userId="df5a0f62e2f658f9" providerId="LiveId" clId="{4AC8FC24-483A-4D7D-B38C-08BD38B7F7DD}" dt="2022-09-28T17:37:23.231" v="1243"/>
        <pc:sldMkLst>
          <pc:docMk/>
          <pc:sldMk cId="2524142888" sldId="278"/>
        </pc:sldMkLst>
        <pc:spChg chg="add mod">
          <ac:chgData name="ambiphonglo2@outlook.com" userId="df5a0f62e2f658f9" providerId="LiveId" clId="{4AC8FC24-483A-4D7D-B38C-08BD38B7F7DD}" dt="2022-09-28T17:16:53.478" v="343" actId="20577"/>
          <ac:spMkLst>
            <pc:docMk/>
            <pc:sldMk cId="2524142888" sldId="278"/>
            <ac:spMk id="2" creationId="{A19CF260-7A03-F3BB-9C49-F1CEC6ACDBCB}"/>
          </ac:spMkLst>
        </pc:spChg>
        <pc:spChg chg="add mod">
          <ac:chgData name="ambiphonglo2@outlook.com" userId="df5a0f62e2f658f9" providerId="LiveId" clId="{4AC8FC24-483A-4D7D-B38C-08BD38B7F7DD}" dt="2022-09-28T17:37:12.520" v="1239" actId="1036"/>
          <ac:spMkLst>
            <pc:docMk/>
            <pc:sldMk cId="2524142888" sldId="278"/>
            <ac:spMk id="3" creationId="{32B5F6CC-7526-29FF-77BB-29C0906B5DA2}"/>
          </ac:spMkLst>
        </pc:spChg>
        <pc:spChg chg="add del mod">
          <ac:chgData name="ambiphonglo2@outlook.com" userId="df5a0f62e2f658f9" providerId="LiveId" clId="{4AC8FC24-483A-4D7D-B38C-08BD38B7F7DD}" dt="2022-09-28T17:36:28.691" v="1095" actId="21"/>
          <ac:spMkLst>
            <pc:docMk/>
            <pc:sldMk cId="2524142888" sldId="278"/>
            <ac:spMk id="4" creationId="{76B01ACD-400B-77B3-39EA-D6DC451469AB}"/>
          </ac:spMkLst>
        </pc:spChg>
        <pc:picChg chg="add mod ord">
          <ac:chgData name="ambiphonglo2@outlook.com" userId="df5a0f62e2f658f9" providerId="LiveId" clId="{4AC8FC24-483A-4D7D-B38C-08BD38B7F7DD}" dt="2022-09-28T17:37:08.865" v="1228" actId="1582"/>
          <ac:picMkLst>
            <pc:docMk/>
            <pc:sldMk cId="2524142888" sldId="278"/>
            <ac:picMk id="6" creationId="{F203AFEA-3E84-EDAB-24F8-3DDF40FD3E75}"/>
          </ac:picMkLst>
        </pc:picChg>
        <pc:picChg chg="add del mod">
          <ac:chgData name="ambiphonglo2@outlook.com" userId="df5a0f62e2f658f9" providerId="LiveId" clId="{4AC8FC24-483A-4D7D-B38C-08BD38B7F7DD}" dt="2022-09-28T17:36:02.494" v="1091" actId="21"/>
          <ac:picMkLst>
            <pc:docMk/>
            <pc:sldMk cId="2524142888" sldId="278"/>
            <ac:picMk id="8" creationId="{F708A985-A869-D850-45E8-1B9CF2F087BD}"/>
          </ac:picMkLst>
        </pc:picChg>
      </pc:sldChg>
      <pc:sldChg chg="addSp delSp modSp new mod modAnim">
        <pc:chgData name="ambiphonglo2@outlook.com" userId="df5a0f62e2f658f9" providerId="LiveId" clId="{4AC8FC24-483A-4D7D-B38C-08BD38B7F7DD}" dt="2022-09-28T17:38:30.854" v="1258"/>
        <pc:sldMkLst>
          <pc:docMk/>
          <pc:sldMk cId="3765269905" sldId="279"/>
        </pc:sldMkLst>
        <pc:spChg chg="add mod">
          <ac:chgData name="ambiphonglo2@outlook.com" userId="df5a0f62e2f658f9" providerId="LiveId" clId="{4AC8FC24-483A-4D7D-B38C-08BD38B7F7DD}" dt="2022-09-28T17:17:54.015" v="416" actId="20577"/>
          <ac:spMkLst>
            <pc:docMk/>
            <pc:sldMk cId="3765269905" sldId="279"/>
            <ac:spMk id="2" creationId="{81E37B3C-7347-4265-DFEB-71894E39542A}"/>
          </ac:spMkLst>
        </pc:spChg>
        <pc:spChg chg="add del mod">
          <ac:chgData name="ambiphonglo2@outlook.com" userId="df5a0f62e2f658f9" providerId="LiveId" clId="{4AC8FC24-483A-4D7D-B38C-08BD38B7F7DD}" dt="2022-09-28T17:18:06.030" v="417" actId="478"/>
          <ac:spMkLst>
            <pc:docMk/>
            <pc:sldMk cId="3765269905" sldId="279"/>
            <ac:spMk id="3" creationId="{375AE661-C997-677B-CEFF-4E38101DAA29}"/>
          </ac:spMkLst>
        </pc:spChg>
        <pc:spChg chg="add mod">
          <ac:chgData name="ambiphonglo2@outlook.com" userId="df5a0f62e2f658f9" providerId="LiveId" clId="{4AC8FC24-483A-4D7D-B38C-08BD38B7F7DD}" dt="2022-09-28T17:22:09.645" v="685" actId="20577"/>
          <ac:spMkLst>
            <pc:docMk/>
            <pc:sldMk cId="3765269905" sldId="279"/>
            <ac:spMk id="4" creationId="{06357ACA-FD37-AD3D-5BC8-0F09D5859FD7}"/>
          </ac:spMkLst>
        </pc:spChg>
        <pc:picChg chg="add mod">
          <ac:chgData name="ambiphonglo2@outlook.com" userId="df5a0f62e2f658f9" providerId="LiveId" clId="{4AC8FC24-483A-4D7D-B38C-08BD38B7F7DD}" dt="2022-09-28T17:38:12.300" v="1254" actId="1582"/>
          <ac:picMkLst>
            <pc:docMk/>
            <pc:sldMk cId="3765269905" sldId="279"/>
            <ac:picMk id="6" creationId="{E409A4F6-49A9-B9DB-5A11-B9870768BF6D}"/>
          </ac:picMkLst>
        </pc:picChg>
      </pc:sldChg>
      <pc:sldChg chg="addSp delSp modSp new mod ord modAnim">
        <pc:chgData name="ambiphonglo2@outlook.com" userId="df5a0f62e2f658f9" providerId="LiveId" clId="{4AC8FC24-483A-4D7D-B38C-08BD38B7F7DD}" dt="2022-09-28T17:39:09.036" v="1293"/>
        <pc:sldMkLst>
          <pc:docMk/>
          <pc:sldMk cId="2657929760" sldId="280"/>
        </pc:sldMkLst>
        <pc:spChg chg="add mod">
          <ac:chgData name="ambiphonglo2@outlook.com" userId="df5a0f62e2f658f9" providerId="LiveId" clId="{4AC8FC24-483A-4D7D-B38C-08BD38B7F7DD}" dt="2022-09-28T17:20:23.477" v="534" actId="20577"/>
          <ac:spMkLst>
            <pc:docMk/>
            <pc:sldMk cId="2657929760" sldId="280"/>
            <ac:spMk id="2" creationId="{3261E795-03F8-F516-BF0C-63F1F7DE9D7B}"/>
          </ac:spMkLst>
        </pc:spChg>
        <pc:spChg chg="add mod">
          <ac:chgData name="ambiphonglo2@outlook.com" userId="df5a0f62e2f658f9" providerId="LiveId" clId="{4AC8FC24-483A-4D7D-B38C-08BD38B7F7DD}" dt="2022-09-28T17:38:56.680" v="1289" actId="1037"/>
          <ac:spMkLst>
            <pc:docMk/>
            <pc:sldMk cId="2657929760" sldId="280"/>
            <ac:spMk id="3" creationId="{F94C9003-38F4-DFF6-09C9-C3253D0BA161}"/>
          </ac:spMkLst>
        </pc:spChg>
        <pc:spChg chg="add del mod">
          <ac:chgData name="ambiphonglo2@outlook.com" userId="df5a0f62e2f658f9" providerId="LiveId" clId="{4AC8FC24-483A-4D7D-B38C-08BD38B7F7DD}" dt="2022-09-28T17:21:08.857" v="560" actId="478"/>
          <ac:spMkLst>
            <pc:docMk/>
            <pc:sldMk cId="2657929760" sldId="280"/>
            <ac:spMk id="4" creationId="{FCAD3D83-4B6C-4B77-DE76-AE19390AF7B0}"/>
          </ac:spMkLst>
        </pc:spChg>
        <pc:picChg chg="add mod">
          <ac:chgData name="ambiphonglo2@outlook.com" userId="df5a0f62e2f658f9" providerId="LiveId" clId="{4AC8FC24-483A-4D7D-B38C-08BD38B7F7DD}" dt="2022-09-28T17:38:52.624" v="1275" actId="1582"/>
          <ac:picMkLst>
            <pc:docMk/>
            <pc:sldMk cId="2657929760" sldId="280"/>
            <ac:picMk id="6" creationId="{0641AF1B-D94C-A4AA-9E69-8D46EB7DC45C}"/>
          </ac:picMkLst>
        </pc:picChg>
      </pc:sldChg>
      <pc:sldChg chg="addSp modSp new mod modAnim">
        <pc:chgData name="ambiphonglo2@outlook.com" userId="df5a0f62e2f658f9" providerId="LiveId" clId="{4AC8FC24-483A-4D7D-B38C-08BD38B7F7DD}" dt="2022-09-28T17:40:11.189" v="1354"/>
        <pc:sldMkLst>
          <pc:docMk/>
          <pc:sldMk cId="3124503457" sldId="281"/>
        </pc:sldMkLst>
        <pc:spChg chg="add mod">
          <ac:chgData name="ambiphonglo2@outlook.com" userId="df5a0f62e2f658f9" providerId="LiveId" clId="{4AC8FC24-483A-4D7D-B38C-08BD38B7F7DD}" dt="2022-09-28T17:21:35.930" v="578" actId="20577"/>
          <ac:spMkLst>
            <pc:docMk/>
            <pc:sldMk cId="3124503457" sldId="281"/>
            <ac:spMk id="2" creationId="{0D6B68C2-9DB3-91E3-F3EA-529344F377B8}"/>
          </ac:spMkLst>
        </pc:spChg>
        <pc:spChg chg="add mod">
          <ac:chgData name="ambiphonglo2@outlook.com" userId="df5a0f62e2f658f9" providerId="LiveId" clId="{4AC8FC24-483A-4D7D-B38C-08BD38B7F7DD}" dt="2022-09-28T17:22:15.312" v="687" actId="20577"/>
          <ac:spMkLst>
            <pc:docMk/>
            <pc:sldMk cId="3124503457" sldId="281"/>
            <ac:spMk id="3" creationId="{7F39659B-6A84-6091-5AE8-97C8371ECA5C}"/>
          </ac:spMkLst>
        </pc:spChg>
        <pc:spChg chg="add mod">
          <ac:chgData name="ambiphonglo2@outlook.com" userId="df5a0f62e2f658f9" providerId="LiveId" clId="{4AC8FC24-483A-4D7D-B38C-08BD38B7F7DD}" dt="2022-09-28T17:40:06.453" v="1353" actId="1036"/>
          <ac:spMkLst>
            <pc:docMk/>
            <pc:sldMk cId="3124503457" sldId="281"/>
            <ac:spMk id="4" creationId="{C3AB8668-19A5-31C9-2A5D-68052135C7B4}"/>
          </ac:spMkLst>
        </pc:spChg>
        <pc:picChg chg="add mod ord">
          <ac:chgData name="ambiphonglo2@outlook.com" userId="df5a0f62e2f658f9" providerId="LiveId" clId="{4AC8FC24-483A-4D7D-B38C-08BD38B7F7DD}" dt="2022-09-28T17:40:00.307" v="1312" actId="171"/>
          <ac:picMkLst>
            <pc:docMk/>
            <pc:sldMk cId="3124503457" sldId="281"/>
            <ac:picMk id="6" creationId="{17C7341E-EB34-A53C-6F7C-0EF4D33B0F65}"/>
          </ac:picMkLst>
        </pc:picChg>
      </pc:sldChg>
      <pc:sldChg chg="addSp modSp new mod modAnim">
        <pc:chgData name="ambiphonglo2@outlook.com" userId="df5a0f62e2f658f9" providerId="LiveId" clId="{4AC8FC24-483A-4D7D-B38C-08BD38B7F7DD}" dt="2022-09-28T17:37:35.997" v="1246"/>
        <pc:sldMkLst>
          <pc:docMk/>
          <pc:sldMk cId="3515167129" sldId="282"/>
        </pc:sldMkLst>
        <pc:spChg chg="add mod">
          <ac:chgData name="ambiphonglo2@outlook.com" userId="df5a0f62e2f658f9" providerId="LiveId" clId="{4AC8FC24-483A-4D7D-B38C-08BD38B7F7DD}" dt="2022-09-28T17:36:39.080" v="1174" actId="1037"/>
          <ac:spMkLst>
            <pc:docMk/>
            <pc:sldMk cId="3515167129" sldId="282"/>
            <ac:spMk id="3" creationId="{E3ECF45A-A450-FE56-AC22-B2F91629FC59}"/>
          </ac:spMkLst>
        </pc:spChg>
        <pc:picChg chg="add mod">
          <ac:chgData name="ambiphonglo2@outlook.com" userId="df5a0f62e2f658f9" providerId="LiveId" clId="{4AC8FC24-483A-4D7D-B38C-08BD38B7F7DD}" dt="2022-09-28T17:36:20.863" v="1094" actId="1582"/>
          <ac:picMkLst>
            <pc:docMk/>
            <pc:sldMk cId="3515167129" sldId="282"/>
            <ac:picMk id="2" creationId="{5A41A810-9881-DB1D-B440-01FD08E8833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5A627-2BE8-7F44-804D-E367E7AB3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E02A3A-FDF4-00C2-706F-701437F14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599D8-22B9-18D0-884B-69AB28126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F5F57-B932-2A1F-7A5D-5F2F28F70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B606A-3D69-2411-9578-5CD41DC4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202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5299-C8A2-0EB6-C9E0-A40186A2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B233C-C090-1E74-FD2E-50243E744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A19B-ED35-99FC-665C-9A3E4AF5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DE9E4-D2A3-42F5-CAA4-4875E994E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C9A41-4871-912E-6B86-95E8D48EA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885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5C5682-E5DC-7316-3569-D3772609B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B1D61-35A2-E8A3-4A67-FCFD43057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56E9-461F-A678-D6E6-DA3BFD69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27B5D-E7BC-EE9F-19D0-670A8598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7735A-70E9-6698-568C-9394898B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03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DDED-8A22-5A1D-795E-D8D70F85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12F14-9500-807F-3445-C6F1AB7B0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D757E-945B-5523-9719-D6BF24C4E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DFB5E-8483-A583-087F-268747BCC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4CB5B-70EF-0FCC-6389-7CD8988E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8282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E5DE-6F98-113B-8C5C-40D388170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A0B9F-189B-38B3-3D38-7E8D71289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F9EB3-2EC3-C58D-90D6-81BC7A21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E6455-10D1-1C55-C3DE-275CE5F6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AC7CE-EFC7-1AA3-C4D0-06845BD9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344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092F-495D-B5CB-5BB0-CACB7C712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234CB-CBAC-47A3-D770-3863FD5E6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AED9C-ED56-8900-5CE9-3859A8E8E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1CDAC-DF77-BDC3-EFBC-19B8B87A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806F9-5B6F-02FF-A54D-F41D19BF9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C844A-8A7F-2075-590C-1EB9D4F73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434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7129-80D7-1B0F-D308-84157D94C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958F13-7510-6C41-FA3A-F529DB8EC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B32D5-9F49-8184-D0A5-66E37643D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0FF29-4D95-38AD-4994-54D42E874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A38352-4266-8936-9AB4-AB33ACCC72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922701-2BD1-B7F0-9661-F2B505DE8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4DED0B-1174-BCC7-ACB7-88711C14D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A73FB-0F10-7A3E-784E-E0C60BB43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895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713CA-A960-82F9-C5FA-F7EE291C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783113-B25D-D5BD-1262-0EFA0BDFE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2F2A0-BA0C-53E6-C415-05CBAEA8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5C92D7-E838-D7D9-8998-CA39F9D0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2047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FA305-8490-0B9E-C77E-FCBC80226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453BA5-29D4-F9C1-A154-EC48FCD2F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974E5-0E7B-B309-7AE5-8F273DB6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4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65DC-A0D6-7FF9-7BB5-406BF4E6C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55C74-3AFD-F29C-7BE4-85350D09E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4D335-6C15-BC6C-16D5-015E61B54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0BCC75-4EB7-CF66-1CF6-AEB5EBCA7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1EF7C-07E3-82A9-F892-348EE7FAC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61910-4BF0-2587-2636-77F7791D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81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9BAB3-5465-25DE-FF11-2F0493199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46F89A-C7E3-B330-140A-C9E46629E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D9F3CD-AF26-9E83-3B84-70F8A6D48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2BF2A-334E-DDFE-5E86-E913A706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A33B91-2553-7D8D-6584-E7B15BED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B173-42F2-A2EB-C5A9-A358F053C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57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0FEF84-9703-8142-889E-DA405516F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5C30F-9639-34EF-02AA-9DEDBF1EE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0B9E7-E6C6-39A5-D92D-23D3B9C6A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5CD38-9B28-4AE0-B152-9785F90D702E}" type="datetimeFigureOut">
              <a:rPr lang="en-IN" smtClean="0"/>
              <a:t>06-12-2024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AFB7D-5BAC-2F38-E4EA-62E2001FB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F7C82-CD70-28E2-24CA-22E8AA3A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03B96-FF7C-426C-BB22-5A51E0A7C7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909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14FD85-31DF-3E65-7336-69AD0A8AA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0645"/>
            <a:ext cx="121920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7C6BB0-45F1-C35B-CA81-E51DF075A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7303"/>
            <a:ext cx="9144000" cy="2387600"/>
          </a:xfrm>
        </p:spPr>
        <p:txBody>
          <a:bodyPr/>
          <a:lstStyle/>
          <a:p>
            <a:r>
              <a:rPr lang="en-IN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Nucleic Acids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22B17B-412E-6836-FE75-C3DC4850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8675" y="6100682"/>
            <a:ext cx="3118894" cy="502129"/>
          </a:xfrm>
        </p:spPr>
        <p:txBody>
          <a:bodyPr/>
          <a:lstStyle/>
          <a:p>
            <a:r>
              <a:rPr lang="en-IN" b="1" dirty="0"/>
              <a:t>For 5</a:t>
            </a:r>
            <a:r>
              <a:rPr lang="en-IN" b="1" baseline="30000" dirty="0"/>
              <a:t>th</a:t>
            </a:r>
            <a:r>
              <a:rPr lang="en-IN" b="1" dirty="0"/>
              <a:t> Sem</a:t>
            </a:r>
          </a:p>
        </p:txBody>
      </p:sp>
    </p:spTree>
    <p:extLst>
      <p:ext uri="{BB962C8B-B14F-4D97-AF65-F5344CB8AC3E}">
        <p14:creationId xmlns:p14="http://schemas.microsoft.com/office/powerpoint/2010/main" val="4137353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D8C68C-9D37-1FE7-4A0B-FFD688D77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52" y="919595"/>
            <a:ext cx="6890068" cy="487723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211992-262F-6BBE-4D84-E74B9FF80F8B}"/>
              </a:ext>
            </a:extLst>
          </p:cNvPr>
          <p:cNvSpPr txBox="1"/>
          <p:nvPr/>
        </p:nvSpPr>
        <p:spPr>
          <a:xfrm>
            <a:off x="4338320" y="5791200"/>
            <a:ext cx="370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Adenylic Acid (AMP)</a:t>
            </a:r>
          </a:p>
        </p:txBody>
      </p:sp>
    </p:spTree>
    <p:extLst>
      <p:ext uri="{BB962C8B-B14F-4D97-AF65-F5344CB8AC3E}">
        <p14:creationId xmlns:p14="http://schemas.microsoft.com/office/powerpoint/2010/main" val="297159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D97F11-FA35-A0A4-46BE-0EA9D5E2CF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" b="3540"/>
          <a:stretch/>
        </p:blipFill>
        <p:spPr>
          <a:xfrm>
            <a:off x="0" y="-192804"/>
            <a:ext cx="12192000" cy="330708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DBE345-6D4C-2F68-E752-49BB122C2B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" b="3625"/>
          <a:stretch/>
        </p:blipFill>
        <p:spPr>
          <a:xfrm>
            <a:off x="0" y="3347721"/>
            <a:ext cx="12192000" cy="34798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9193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D07F4E-0AF8-9FBA-B7EB-E99ABDC9B0E8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01600"/>
            <a:ext cx="11176000" cy="68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Synthesis of Adenine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44709E-47C7-409D-D359-05731CB8EBA6}"/>
              </a:ext>
            </a:extLst>
          </p:cNvPr>
          <p:cNvSpPr txBox="1">
            <a:spLocks noChangeArrowheads="1"/>
          </p:cNvSpPr>
          <p:nvPr/>
        </p:nvSpPr>
        <p:spPr>
          <a:xfrm>
            <a:off x="508001" y="944880"/>
            <a:ext cx="11054079" cy="5892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b="1" dirty="0"/>
              <a:t> Fischer Synthesis-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FF3558-B04B-0A31-5CB6-2D9A0B22FC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0" r="7334"/>
          <a:stretch/>
        </p:blipFill>
        <p:spPr>
          <a:xfrm>
            <a:off x="579120" y="1727201"/>
            <a:ext cx="11054078" cy="277995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0313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73C116-5D4E-10FE-40A7-0C39D27BC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532"/>
            <a:ext cx="12192000" cy="559397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FE2B1433-D377-AB16-DCEB-CD02F602D8D5}"/>
              </a:ext>
            </a:extLst>
          </p:cNvPr>
          <p:cNvSpPr txBox="1">
            <a:spLocks noChangeArrowheads="1"/>
          </p:cNvSpPr>
          <p:nvPr/>
        </p:nvSpPr>
        <p:spPr>
          <a:xfrm>
            <a:off x="508001" y="680720"/>
            <a:ext cx="11054079" cy="5892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b="1" dirty="0"/>
              <a:t> </a:t>
            </a:r>
            <a:r>
              <a:rPr lang="en-US" sz="2400" b="1" dirty="0" err="1"/>
              <a:t>Todel</a:t>
            </a:r>
            <a:r>
              <a:rPr lang="en-US" sz="2400" b="1" dirty="0"/>
              <a:t> et al-</a:t>
            </a:r>
          </a:p>
        </p:txBody>
      </p:sp>
    </p:spTree>
    <p:extLst>
      <p:ext uri="{BB962C8B-B14F-4D97-AF65-F5344CB8AC3E}">
        <p14:creationId xmlns:p14="http://schemas.microsoft.com/office/powerpoint/2010/main" val="417147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B145CE-4B2D-9192-A99D-3B0323AD290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Reactions of Adenine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6E2B18-572E-6AAA-4B1A-E0AF999A8D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6"/>
          <a:stretch/>
        </p:blipFill>
        <p:spPr>
          <a:xfrm>
            <a:off x="0" y="664788"/>
            <a:ext cx="12192000" cy="315644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4BC2C431-0AD1-5EA7-726B-A73E00203DEC}"/>
              </a:ext>
            </a:extLst>
          </p:cNvPr>
          <p:cNvSpPr txBox="1">
            <a:spLocks noChangeArrowheads="1"/>
          </p:cNvSpPr>
          <p:nvPr/>
        </p:nvSpPr>
        <p:spPr>
          <a:xfrm>
            <a:off x="508001" y="538480"/>
            <a:ext cx="11054079" cy="5892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hangingPunct="1">
              <a:spcBef>
                <a:spcPct val="5000"/>
              </a:spcBef>
              <a:buAutoNum type="alphaLcParenR"/>
            </a:pPr>
            <a:r>
              <a:rPr lang="en-US" sz="2400" b="1" u="sng" dirty="0"/>
              <a:t>Formation of Adenosine-</a:t>
            </a:r>
          </a:p>
          <a:p>
            <a:pPr marL="457200" indent="-457200" eaLnBrk="1" hangingPunct="1">
              <a:spcBef>
                <a:spcPct val="5000"/>
              </a:spcBef>
              <a:buAutoNum type="alphaLcParenR"/>
            </a:pPr>
            <a:endParaRPr lang="en-US" sz="2400" b="1" u="sng" dirty="0"/>
          </a:p>
          <a:p>
            <a:pPr marL="457200" indent="-457200" eaLnBrk="1" hangingPunct="1">
              <a:spcBef>
                <a:spcPct val="5000"/>
              </a:spcBef>
              <a:buAutoNum type="alphaLcParenR"/>
            </a:pPr>
            <a:endParaRPr lang="en-US" sz="2400" b="1" u="sng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846085-8562-D972-81D4-E7256882B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696"/>
            <a:ext cx="12192000" cy="33097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6B58CA-D1D2-AC99-3367-7CD5FE5D39AF}"/>
              </a:ext>
            </a:extLst>
          </p:cNvPr>
          <p:cNvSpPr txBox="1"/>
          <p:nvPr/>
        </p:nvSpPr>
        <p:spPr>
          <a:xfrm>
            <a:off x="679649" y="4177362"/>
            <a:ext cx="4354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b) Formation of Deoxyadenosine- </a:t>
            </a:r>
          </a:p>
          <a:p>
            <a:endParaRPr lang="en-IN" sz="2000" u="sng" dirty="0"/>
          </a:p>
        </p:txBody>
      </p:sp>
    </p:spTree>
    <p:extLst>
      <p:ext uri="{BB962C8B-B14F-4D97-AF65-F5344CB8AC3E}">
        <p14:creationId xmlns:p14="http://schemas.microsoft.com/office/powerpoint/2010/main" val="14960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17212F-1B4F-7DC6-8339-EB12AA00C334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01600"/>
            <a:ext cx="11176000" cy="5625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Synthesis of Guanine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E07D78-B535-2FA1-715E-43422BC4A76E}"/>
              </a:ext>
            </a:extLst>
          </p:cNvPr>
          <p:cNvSpPr txBox="1"/>
          <p:nvPr/>
        </p:nvSpPr>
        <p:spPr>
          <a:xfrm>
            <a:off x="548641" y="866272"/>
            <a:ext cx="5043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Fischer method-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7F141-F63E-A0F5-53A3-14A0345387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"/>
          <a:stretch/>
        </p:blipFill>
        <p:spPr>
          <a:xfrm>
            <a:off x="0" y="1568915"/>
            <a:ext cx="12192000" cy="450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6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D60B4A-A772-A6F9-0944-EEDE5F09CF1B}"/>
              </a:ext>
            </a:extLst>
          </p:cNvPr>
          <p:cNvSpPr txBox="1"/>
          <p:nvPr/>
        </p:nvSpPr>
        <p:spPr>
          <a:xfrm>
            <a:off x="1087655" y="596766"/>
            <a:ext cx="4764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</a:t>
            </a:r>
            <a:r>
              <a:rPr lang="en-IN" sz="2400" b="1" u="sng" dirty="0" err="1"/>
              <a:t>Traube</a:t>
            </a:r>
            <a:r>
              <a:rPr lang="en-IN" sz="2400" b="1" u="sng" dirty="0"/>
              <a:t> method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0451E2-1D84-9DF6-E918-9331219CD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560"/>
            <a:ext cx="1219200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6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57BA89-55D8-F235-6B5E-5EE6AF675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01" y="4060114"/>
            <a:ext cx="9076623" cy="250408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5F4839-D0E2-CBAB-EAB9-8D909B233A42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Reactions of Guanine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DE183-C91C-F88F-5D5A-8026BCD4F3FF}"/>
              </a:ext>
            </a:extLst>
          </p:cNvPr>
          <p:cNvSpPr txBox="1"/>
          <p:nvPr/>
        </p:nvSpPr>
        <p:spPr>
          <a:xfrm>
            <a:off x="490889" y="3493968"/>
            <a:ext cx="3773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formation of xanthine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B998F5-58E6-2D11-909F-9B393C8E65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" t="4647" r="2895" b="2360"/>
          <a:stretch/>
        </p:blipFill>
        <p:spPr>
          <a:xfrm>
            <a:off x="250257" y="1241816"/>
            <a:ext cx="11588818" cy="208080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93460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0ABA79-76A0-5987-E43B-42CCA54DAA62}"/>
              </a:ext>
            </a:extLst>
          </p:cNvPr>
          <p:cNvSpPr txBox="1"/>
          <p:nvPr/>
        </p:nvSpPr>
        <p:spPr>
          <a:xfrm>
            <a:off x="471638" y="269507"/>
            <a:ext cx="6439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Formation of guanosine 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82C47E-B7BF-C859-59F0-61B9E7EAC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t="1315"/>
          <a:stretch/>
        </p:blipFill>
        <p:spPr>
          <a:xfrm>
            <a:off x="770019" y="847022"/>
            <a:ext cx="10940716" cy="310702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AA86E4-9544-0006-4B2C-B2A4E485B19E}"/>
              </a:ext>
            </a:extLst>
          </p:cNvPr>
          <p:cNvSpPr txBox="1"/>
          <p:nvPr/>
        </p:nvSpPr>
        <p:spPr>
          <a:xfrm>
            <a:off x="673768" y="4466122"/>
            <a:ext cx="43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c) Formation of deoxyguanosine</a:t>
            </a:r>
          </a:p>
        </p:txBody>
      </p:sp>
    </p:spTree>
    <p:extLst>
      <p:ext uri="{BB962C8B-B14F-4D97-AF65-F5344CB8AC3E}">
        <p14:creationId xmlns:p14="http://schemas.microsoft.com/office/powerpoint/2010/main" val="43330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E564C9A-C625-BB1D-5DC4-232E5EF3AAE6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1"/>
            <a:ext cx="11176000" cy="4053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Synthesis of thymine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E24410-5F07-A24E-DED7-C3CBA4A2F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b="8777"/>
          <a:stretch/>
        </p:blipFill>
        <p:spPr>
          <a:xfrm>
            <a:off x="457200" y="1070087"/>
            <a:ext cx="11663680" cy="239447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3354D-23B8-35AC-4E9A-33DD0936349F}"/>
              </a:ext>
            </a:extLst>
          </p:cNvPr>
          <p:cNvSpPr txBox="1"/>
          <p:nvPr/>
        </p:nvSpPr>
        <p:spPr>
          <a:xfrm>
            <a:off x="619760" y="528320"/>
            <a:ext cx="356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Fischer &amp; Roeder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0AB2BC-AB77-DB84-E75F-8C6528759815}"/>
              </a:ext>
            </a:extLst>
          </p:cNvPr>
          <p:cNvSpPr txBox="1"/>
          <p:nvPr/>
        </p:nvSpPr>
        <p:spPr>
          <a:xfrm>
            <a:off x="599440" y="3474720"/>
            <a:ext cx="3698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</a:t>
            </a:r>
            <a:r>
              <a:rPr lang="en-IN" sz="2400" b="1" u="sng" dirty="0" err="1"/>
              <a:t>Wheller</a:t>
            </a:r>
            <a:r>
              <a:rPr lang="en-IN" sz="2400" b="1" u="sng" dirty="0"/>
              <a:t> and Liddle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CD483-E968-90B0-90F1-177D92232F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" t="4438"/>
          <a:stretch/>
        </p:blipFill>
        <p:spPr>
          <a:xfrm>
            <a:off x="233680" y="3986005"/>
            <a:ext cx="11958320" cy="262486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7976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3082DB4-46C0-52F7-A637-CD5A4C8EA7F4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52400"/>
            <a:ext cx="77724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Nucleic Acids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D35B96-B544-ACB9-EE01-B61BD9B4D759}"/>
              </a:ext>
            </a:extLst>
          </p:cNvPr>
          <p:cNvSpPr txBox="1">
            <a:spLocks noChangeArrowheads="1"/>
          </p:cNvSpPr>
          <p:nvPr/>
        </p:nvSpPr>
        <p:spPr>
          <a:xfrm>
            <a:off x="604520" y="838200"/>
            <a:ext cx="11292840" cy="3352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600" b="1" dirty="0"/>
              <a:t> Nucleic acids</a:t>
            </a:r>
            <a:r>
              <a:rPr lang="en-US" sz="2600" dirty="0"/>
              <a:t> are molecules that store information for cellular growth and reproduction.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Nucleic acids are polymers of nucleotides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Types of nucleic acid-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     a) Deoxyribonucleic acid (DNA)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     b) ribonucleic acid (RNA)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600" dirty="0"/>
              <a:t>A </a:t>
            </a:r>
            <a:r>
              <a:rPr lang="en-US" sz="2600" b="1" dirty="0"/>
              <a:t>nucleotide</a:t>
            </a:r>
            <a:r>
              <a:rPr lang="en-US" sz="2600" dirty="0"/>
              <a:t> consists of a nitrogenous base, a pentose sugar and a phosphate group: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2282A3D-C7F1-AB8E-7385-160C66C61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6033" y="4191000"/>
            <a:ext cx="4433887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90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789AB20-9915-9FB6-EFFB-76F1BDCADD98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Reactions of thymine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40C7FC-356E-0F2C-65A0-FE09F9EE3C2A}"/>
              </a:ext>
            </a:extLst>
          </p:cNvPr>
          <p:cNvSpPr txBox="1"/>
          <p:nvPr/>
        </p:nvSpPr>
        <p:spPr>
          <a:xfrm>
            <a:off x="436880" y="487680"/>
            <a:ext cx="586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Formation of 2,4-dithioketone-5-urancil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1D4164-4667-F8F9-E8DE-BAEC9711D1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"/>
          <a:stretch/>
        </p:blipFill>
        <p:spPr>
          <a:xfrm>
            <a:off x="548640" y="984624"/>
            <a:ext cx="7569200" cy="210986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5AB0DB-5E6C-57C7-C4A6-296AAC640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" y="3129763"/>
            <a:ext cx="11092723" cy="368669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F9C8CB-14D2-D6A2-9F46-E85047BDFD88}"/>
              </a:ext>
            </a:extLst>
          </p:cNvPr>
          <p:cNvSpPr txBox="1"/>
          <p:nvPr/>
        </p:nvSpPr>
        <p:spPr>
          <a:xfrm>
            <a:off x="386080" y="3586480"/>
            <a:ext cx="461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Formation of </a:t>
            </a:r>
            <a:r>
              <a:rPr lang="en-IN" sz="2400" b="1" u="sng" dirty="0" err="1"/>
              <a:t>Deoxythymine</a:t>
            </a:r>
            <a:endParaRPr lang="en-IN" sz="2400" b="1" u="sng" dirty="0"/>
          </a:p>
        </p:txBody>
      </p:sp>
    </p:spTree>
    <p:extLst>
      <p:ext uri="{BB962C8B-B14F-4D97-AF65-F5344CB8AC3E}">
        <p14:creationId xmlns:p14="http://schemas.microsoft.com/office/powerpoint/2010/main" val="10271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19CF260-7A03-F3BB-9C49-F1CEC6ACDBC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Synthesis of uracil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B5F6CC-7526-29FF-77BB-29C0906B5DA2}"/>
              </a:ext>
            </a:extLst>
          </p:cNvPr>
          <p:cNvSpPr txBox="1"/>
          <p:nvPr/>
        </p:nvSpPr>
        <p:spPr>
          <a:xfrm>
            <a:off x="619760" y="743819"/>
            <a:ext cx="356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Fischer &amp; Roeder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3AFEA-3E84-EDAB-24F8-3DDF40FD3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1960881"/>
            <a:ext cx="11225502" cy="356767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2414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41A810-9881-DB1D-B440-01FD08E8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976"/>
            <a:ext cx="12192000" cy="405204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ECF45A-A450-FE56-AC22-B2F91629FC59}"/>
              </a:ext>
            </a:extLst>
          </p:cNvPr>
          <p:cNvSpPr txBox="1"/>
          <p:nvPr/>
        </p:nvSpPr>
        <p:spPr>
          <a:xfrm>
            <a:off x="477520" y="701040"/>
            <a:ext cx="3698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From malic acid</a:t>
            </a:r>
          </a:p>
        </p:txBody>
      </p:sp>
    </p:spTree>
    <p:extLst>
      <p:ext uri="{BB962C8B-B14F-4D97-AF65-F5344CB8AC3E}">
        <p14:creationId xmlns:p14="http://schemas.microsoft.com/office/powerpoint/2010/main" val="351516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1E37B3C-7347-4265-DFEB-71894E39542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Reactions of uracil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357ACA-FD37-AD3D-5BC8-0F09D5859FD7}"/>
              </a:ext>
            </a:extLst>
          </p:cNvPr>
          <p:cNvSpPr txBox="1"/>
          <p:nvPr/>
        </p:nvSpPr>
        <p:spPr>
          <a:xfrm>
            <a:off x="386080" y="721360"/>
            <a:ext cx="461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Formation of Uridine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9A4F6-49A9-B9DB-5A11-B9870768B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755"/>
            <a:ext cx="12192000" cy="434608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6526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261E795-03F8-F516-BF0C-63F1F7DE9D7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Synthesis of cytosine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4C9003-38F4-DFF6-09C9-C3253D0BA161}"/>
              </a:ext>
            </a:extLst>
          </p:cNvPr>
          <p:cNvSpPr txBox="1"/>
          <p:nvPr/>
        </p:nvSpPr>
        <p:spPr>
          <a:xfrm>
            <a:off x="609600" y="825099"/>
            <a:ext cx="356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Ulbricht et al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1AF1B-D94C-A4AA-9E69-8D46EB7DC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0157"/>
            <a:ext cx="12192000" cy="4367605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5792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D6B68C2-9DB3-91E3-F3EA-529344F377B8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1550"/>
            <a:ext cx="11176000" cy="4785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Reactions of cytosine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9659B-6A84-6091-5AE8-97C8371ECA5C}"/>
              </a:ext>
            </a:extLst>
          </p:cNvPr>
          <p:cNvSpPr txBox="1"/>
          <p:nvPr/>
        </p:nvSpPr>
        <p:spPr>
          <a:xfrm>
            <a:off x="386080" y="538480"/>
            <a:ext cx="461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a) Formation of cytidine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7341E-EB34-A53C-6F7C-0EF4D33B0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948"/>
            <a:ext cx="12192000" cy="355002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AB8668-19A5-31C9-2A5D-68052135C7B4}"/>
              </a:ext>
            </a:extLst>
          </p:cNvPr>
          <p:cNvSpPr txBox="1"/>
          <p:nvPr/>
        </p:nvSpPr>
        <p:spPr>
          <a:xfrm>
            <a:off x="447040" y="5303520"/>
            <a:ext cx="461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/>
              <a:t>b) Formation of deoxycytidine </a:t>
            </a:r>
          </a:p>
        </p:txBody>
      </p:sp>
    </p:spTree>
    <p:extLst>
      <p:ext uri="{BB962C8B-B14F-4D97-AF65-F5344CB8AC3E}">
        <p14:creationId xmlns:p14="http://schemas.microsoft.com/office/powerpoint/2010/main" val="312450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6" descr="C:\My Documents\My Pictures\DNA\DNA Helix.jpg">
            <a:extLst>
              <a:ext uri="{FF2B5EF4-FFF2-40B4-BE49-F238E27FC236}">
                <a16:creationId xmlns:a16="http://schemas.microsoft.com/office/drawing/2014/main" id="{A2C91054-19CD-B171-9B96-4063B5175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9164320" y="-50800"/>
            <a:ext cx="29083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892EF9-60D3-D412-2641-339AFBBE8178}"/>
              </a:ext>
            </a:extLst>
          </p:cNvPr>
          <p:cNvSpPr txBox="1"/>
          <p:nvPr/>
        </p:nvSpPr>
        <p:spPr>
          <a:xfrm>
            <a:off x="1889760" y="985520"/>
            <a:ext cx="5069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Polynucleotides : DNA &amp; RNA</a:t>
            </a:r>
          </a:p>
        </p:txBody>
      </p:sp>
    </p:spTree>
    <p:extLst>
      <p:ext uri="{BB962C8B-B14F-4D97-AF65-F5344CB8AC3E}">
        <p14:creationId xmlns:p14="http://schemas.microsoft.com/office/powerpoint/2010/main" val="1625189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harunyahya.com/books/darwinism/therewasdarwinism/images_therewasdarwinism/watson_crick.jpg">
            <a:extLst>
              <a:ext uri="{FF2B5EF4-FFF2-40B4-BE49-F238E27FC236}">
                <a16:creationId xmlns:a16="http://schemas.microsoft.com/office/drawing/2014/main" id="{B3BCFE1E-6A4E-5F82-6077-D193B557A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400" y="15241"/>
            <a:ext cx="4965700" cy="684276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F283B2-D894-792F-6AAC-91E0747C6F7F}"/>
              </a:ext>
            </a:extLst>
          </p:cNvPr>
          <p:cNvSpPr/>
          <p:nvPr/>
        </p:nvSpPr>
        <p:spPr>
          <a:xfrm rot="19632181">
            <a:off x="945978" y="3343026"/>
            <a:ext cx="26138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James</a:t>
            </a:r>
          </a:p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Watson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767134-C5C2-8EC4-8F8D-D943F232B5AD}"/>
              </a:ext>
            </a:extLst>
          </p:cNvPr>
          <p:cNvSpPr/>
          <p:nvPr/>
        </p:nvSpPr>
        <p:spPr>
          <a:xfrm rot="1686670">
            <a:off x="8234927" y="3318108"/>
            <a:ext cx="24521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Francis</a:t>
            </a:r>
          </a:p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Crick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623C8D-4DE5-3CB4-3D2C-CAE191D3B7C4}"/>
              </a:ext>
            </a:extLst>
          </p:cNvPr>
          <p:cNvSpPr txBox="1"/>
          <p:nvPr/>
        </p:nvSpPr>
        <p:spPr>
          <a:xfrm>
            <a:off x="8559800" y="588264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Died in 2004</a:t>
            </a:r>
          </a:p>
        </p:txBody>
      </p:sp>
    </p:spTree>
    <p:extLst>
      <p:ext uri="{BB962C8B-B14F-4D97-AF65-F5344CB8AC3E}">
        <p14:creationId xmlns:p14="http://schemas.microsoft.com/office/powerpoint/2010/main" val="43063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39B8155-8C65-B6A9-F27F-E28277189F1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11409680" cy="990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C00000"/>
                </a:solidFill>
              </a:rPr>
              <a:t> </a:t>
            </a:r>
            <a:r>
              <a:rPr lang="en-US" sz="4100" b="1" dirty="0">
                <a:solidFill>
                  <a:srgbClr val="C00000"/>
                </a:solidFill>
              </a:rPr>
              <a:t>Nucleic</a:t>
            </a:r>
            <a:r>
              <a:rPr lang="en-US" sz="3800" b="1" dirty="0">
                <a:solidFill>
                  <a:srgbClr val="C00000"/>
                </a:solidFill>
              </a:rPr>
              <a:t> Acids and Nucleotides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B47709-4BB3-FA80-185B-ED7B88287107}"/>
              </a:ext>
            </a:extLst>
          </p:cNvPr>
          <p:cNvSpPr txBox="1">
            <a:spLocks noChangeArrowheads="1"/>
          </p:cNvSpPr>
          <p:nvPr/>
        </p:nvSpPr>
        <p:spPr>
          <a:xfrm>
            <a:off x="579120" y="878840"/>
            <a:ext cx="11155680" cy="23317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Deoxyribonucleic acid (DNA) and ribonucleic acid (RNA), are the chemical carriers of genetic information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Nucleic acids are biopolymers made of nucleotides, </a:t>
            </a:r>
            <a:r>
              <a:rPr lang="en-US" sz="2400" dirty="0" err="1"/>
              <a:t>aldopentoses</a:t>
            </a:r>
            <a:r>
              <a:rPr lang="en-US" sz="2400" dirty="0"/>
              <a:t> linked to a purine or pyrimidine and a phosphate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/>
              <a:t> Adenine, guanine, cytosine and thymine are in DNA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/>
              <a:t> RNA contains uracil rather than thymine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BE716-4C55-46F5-1CE7-032A283E4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0" y="339852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70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34A265D7-B612-83BC-C3E2-86D957DC748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11281144" cy="6875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Base Pairing in DNA: The Watson–Crick Model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42572B-E84A-CD4F-8E2E-22E6751FA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0" r="22630"/>
          <a:stretch/>
        </p:blipFill>
        <p:spPr>
          <a:xfrm>
            <a:off x="8240230" y="789968"/>
            <a:ext cx="3327993" cy="592981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070778F3-6FA4-C149-D707-F193B000442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871872"/>
            <a:ext cx="6836735" cy="58479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In 1953 Watson and Crick noted that DNA consists of two polynucleotide strands, running in opposite directions (</a:t>
            </a:r>
            <a:r>
              <a:rPr lang="en-US" dirty="0">
                <a:solidFill>
                  <a:srgbClr val="C00000"/>
                </a:solidFill>
              </a:rPr>
              <a:t>antiparallel</a:t>
            </a:r>
            <a:r>
              <a:rPr lang="en-US" dirty="0"/>
              <a:t>) and coiled around each other in a double helix.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Strands are held together by hydrogen bonds.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Each base is paired with a specific partner:</a:t>
            </a:r>
          </a:p>
          <a:p>
            <a:pPr marL="0" indent="0" algn="just">
              <a:buNone/>
            </a:pPr>
            <a:r>
              <a:rPr lang="en-US" dirty="0"/>
              <a:t>         </a:t>
            </a:r>
            <a:r>
              <a:rPr lang="en-US" b="1" dirty="0">
                <a:solidFill>
                  <a:srgbClr val="C00000"/>
                </a:solidFill>
              </a:rPr>
              <a:t>A</a:t>
            </a:r>
            <a:r>
              <a:rPr lang="en-US" dirty="0"/>
              <a:t> is always paired with </a:t>
            </a:r>
            <a:r>
              <a:rPr lang="en-US" b="1" dirty="0">
                <a:solidFill>
                  <a:srgbClr val="C00000"/>
                </a:solidFill>
              </a:rPr>
              <a:t>T</a:t>
            </a:r>
            <a:r>
              <a:rPr lang="en-US" dirty="0"/>
              <a:t> </a:t>
            </a:r>
          </a:p>
          <a:p>
            <a:pPr marL="0" indent="0" algn="just">
              <a:buNone/>
            </a:pPr>
            <a:r>
              <a:rPr lang="en-US" dirty="0"/>
              <a:t>         </a:t>
            </a:r>
            <a:r>
              <a:rPr lang="en-US" b="1" dirty="0">
                <a:solidFill>
                  <a:srgbClr val="C00000"/>
                </a:solidFill>
              </a:rPr>
              <a:t>G</a:t>
            </a:r>
            <a:r>
              <a:rPr lang="en-US" dirty="0"/>
              <a:t> is always paired with </a:t>
            </a:r>
            <a:r>
              <a:rPr lang="en-US" b="1" dirty="0">
                <a:solidFill>
                  <a:srgbClr val="C00000"/>
                </a:solidFill>
              </a:rPr>
              <a:t>C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The two strands are complimentary and not identical.</a:t>
            </a:r>
          </a:p>
        </p:txBody>
      </p:sp>
    </p:spTree>
    <p:extLst>
      <p:ext uri="{BB962C8B-B14F-4D97-AF65-F5344CB8AC3E}">
        <p14:creationId xmlns:p14="http://schemas.microsoft.com/office/powerpoint/2010/main" val="15330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28CE2A5-7629-A839-6D66-D5B0DCEF627D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01600"/>
            <a:ext cx="10845800" cy="4267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Sugars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6CE1D04-3F0E-6ACA-F0E1-42A6010FBB00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685800"/>
            <a:ext cx="11160760" cy="3046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5 carbon keto sugar or </a:t>
            </a:r>
            <a:r>
              <a:rPr lang="en-US" sz="2400" b="1" dirty="0"/>
              <a:t>pentose</a:t>
            </a:r>
          </a:p>
          <a:p>
            <a:pPr>
              <a:lnSpc>
                <a:spcPct val="105000"/>
              </a:lnSpc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There are two related </a:t>
            </a:r>
            <a:r>
              <a:rPr lang="en-US" sz="2400" b="1" dirty="0"/>
              <a:t>pentose sugars</a:t>
            </a:r>
            <a:r>
              <a:rPr lang="en-US" sz="2400" dirty="0"/>
              <a:t>:</a:t>
            </a:r>
          </a:p>
          <a:p>
            <a:pPr>
              <a:lnSpc>
                <a:spcPct val="105000"/>
              </a:lnSpc>
              <a:spcBef>
                <a:spcPct val="10000"/>
              </a:spcBef>
              <a:buFontTx/>
              <a:buNone/>
            </a:pPr>
            <a:r>
              <a:rPr lang="en-US" sz="2400" dirty="0"/>
              <a:t>	- RNA contains </a:t>
            </a:r>
            <a:r>
              <a:rPr lang="en-US" sz="2400" b="1" dirty="0"/>
              <a:t>ribose</a:t>
            </a:r>
            <a:endParaRPr lang="en-US" sz="2400" dirty="0"/>
          </a:p>
          <a:p>
            <a:pPr>
              <a:lnSpc>
                <a:spcPct val="105000"/>
              </a:lnSpc>
              <a:spcBef>
                <a:spcPct val="10000"/>
              </a:spcBef>
              <a:buFontTx/>
              <a:buNone/>
            </a:pPr>
            <a:r>
              <a:rPr lang="en-US" sz="2400" dirty="0"/>
              <a:t>	- DNA contains </a:t>
            </a:r>
            <a:r>
              <a:rPr lang="en-US" sz="2400" b="1" dirty="0"/>
              <a:t>deoxyribose</a:t>
            </a:r>
          </a:p>
          <a:p>
            <a:pPr>
              <a:lnSpc>
                <a:spcPct val="105000"/>
              </a:lnSpc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lang="en-US" sz="2400" b="1" dirty="0"/>
              <a:t> </a:t>
            </a:r>
            <a:r>
              <a:rPr lang="en-US" sz="2400" dirty="0"/>
              <a:t>Both sugar are present in </a:t>
            </a:r>
            <a:r>
              <a:rPr lang="en-US" sz="2400" b="1" dirty="0"/>
              <a:t>furanose form </a:t>
            </a:r>
          </a:p>
          <a:p>
            <a:pPr>
              <a:lnSpc>
                <a:spcPct val="105000"/>
              </a:lnSpc>
              <a:spcBef>
                <a:spcPct val="10000"/>
              </a:spcBef>
              <a:buFontTx/>
              <a:buNone/>
            </a:pPr>
            <a:endParaRPr lang="en-US" sz="800" dirty="0"/>
          </a:p>
          <a:p>
            <a:pPr>
              <a:lnSpc>
                <a:spcPct val="105000"/>
              </a:lnSpc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The sugars have their carbon atoms numbered with primes to distinguish them from the nitrogen bases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9D38118-29F4-A9EB-FBD4-47A4F8C0E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15580" b="6586"/>
          <a:stretch/>
        </p:blipFill>
        <p:spPr bwMode="auto">
          <a:xfrm>
            <a:off x="2743200" y="4023360"/>
            <a:ext cx="7980363" cy="258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774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6E8E3C-0A9D-D158-F988-36D827F34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0" y="23618"/>
            <a:ext cx="5333592" cy="34801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85E872-558E-6D39-B624-C7D2E3748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01" y="3157880"/>
            <a:ext cx="5533684" cy="3480169"/>
          </a:xfrm>
          <a:prstGeom prst="rect">
            <a:avLst/>
          </a:prstGeom>
        </p:spPr>
      </p:pic>
      <p:pic>
        <p:nvPicPr>
          <p:cNvPr id="9" name="Picture 4" descr="图片9">
            <a:extLst>
              <a:ext uri="{FF2B5EF4-FFF2-40B4-BE49-F238E27FC236}">
                <a16:creationId xmlns:a16="http://schemas.microsoft.com/office/drawing/2014/main" id="{D3282367-6F71-E752-0684-127056E84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05056" y="209719"/>
            <a:ext cx="5411787" cy="64087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279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ADCD29-A0A7-671E-B0CE-4A88361335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98" r="20698"/>
          <a:stretch/>
        </p:blipFill>
        <p:spPr>
          <a:xfrm>
            <a:off x="95687" y="-31212"/>
            <a:ext cx="6658345" cy="4935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999A95-CD17-0D87-35CC-BB147FD79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6" r="9325"/>
          <a:stretch/>
        </p:blipFill>
        <p:spPr>
          <a:xfrm>
            <a:off x="5414681" y="4301397"/>
            <a:ext cx="3474141" cy="2515976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982D886-65A9-5D4B-A529-C6632A1DD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26326" r="26326" b="4921"/>
          <a:stretch>
            <a:fillRect/>
          </a:stretch>
        </p:blipFill>
        <p:spPr bwMode="auto">
          <a:xfrm>
            <a:off x="8878087" y="-59804"/>
            <a:ext cx="3290887" cy="530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D7C7AA-DE98-6B39-E2B2-E60E467C1D04}"/>
              </a:ext>
            </a:extLst>
          </p:cNvPr>
          <p:cNvSpPr txBox="1"/>
          <p:nvPr/>
        </p:nvSpPr>
        <p:spPr>
          <a:xfrm>
            <a:off x="7719234" y="4210493"/>
            <a:ext cx="1137683" cy="5635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056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AF6865A-F3A4-CDD9-8151-D28FAA9A8F26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258730"/>
            <a:ext cx="77724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u="sng" dirty="0">
                <a:solidFill>
                  <a:srgbClr val="002060"/>
                </a:solidFill>
              </a:rPr>
              <a:t>Secondary Structure:  DNA Double Helix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2E9293-E5F9-0DF2-EF20-E239FA9BF9E4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824028"/>
            <a:ext cx="11049000" cy="5791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ct val="15000"/>
              </a:spcBef>
            </a:pPr>
            <a:r>
              <a:rPr lang="en-US" sz="2400" dirty="0"/>
              <a:t>In DNA there are two strands of nucleotides that wind together in a </a:t>
            </a:r>
            <a:r>
              <a:rPr lang="en-US" sz="2400" b="1" dirty="0"/>
              <a:t>double helix</a:t>
            </a:r>
            <a:endParaRPr lang="en-US" sz="2400" dirty="0"/>
          </a:p>
          <a:p>
            <a:pPr algn="just">
              <a:lnSpc>
                <a:spcPct val="110000"/>
              </a:lnSpc>
              <a:spcBef>
                <a:spcPct val="15000"/>
              </a:spcBef>
              <a:buFontTx/>
              <a:buNone/>
            </a:pPr>
            <a:r>
              <a:rPr lang="en-US" sz="2400" dirty="0"/>
              <a:t>	- the strands run in opposite directions</a:t>
            </a:r>
          </a:p>
          <a:p>
            <a:pPr algn="just">
              <a:lnSpc>
                <a:spcPct val="110000"/>
              </a:lnSpc>
              <a:spcBef>
                <a:spcPct val="15000"/>
              </a:spcBef>
              <a:buFontTx/>
              <a:buNone/>
            </a:pPr>
            <a:r>
              <a:rPr lang="en-US" sz="2400" dirty="0"/>
              <a:t>	- the bases are arranged in step-like pairs</a:t>
            </a:r>
          </a:p>
          <a:p>
            <a:pPr algn="just">
              <a:lnSpc>
                <a:spcPct val="110000"/>
              </a:lnSpc>
              <a:spcBef>
                <a:spcPct val="15000"/>
              </a:spcBef>
              <a:buFontTx/>
              <a:buNone/>
            </a:pPr>
            <a:r>
              <a:rPr lang="en-US" sz="2400" dirty="0"/>
              <a:t>	- the </a:t>
            </a:r>
            <a:r>
              <a:rPr lang="en-US" sz="2400" b="1" dirty="0"/>
              <a:t>base pairs</a:t>
            </a:r>
            <a:r>
              <a:rPr lang="en-US" sz="2400" dirty="0"/>
              <a:t> are held together by hydrogen bonding</a:t>
            </a:r>
          </a:p>
          <a:p>
            <a:pPr algn="just">
              <a:lnSpc>
                <a:spcPct val="110000"/>
              </a:lnSpc>
              <a:spcBef>
                <a:spcPct val="15000"/>
              </a:spcBef>
            </a:pPr>
            <a:r>
              <a:rPr lang="en-US" sz="2400" dirty="0"/>
              <a:t>The pairing of the bases from the two strands is very specific</a:t>
            </a:r>
          </a:p>
          <a:p>
            <a:pPr algn="just">
              <a:lnSpc>
                <a:spcPct val="110000"/>
              </a:lnSpc>
              <a:spcBef>
                <a:spcPct val="15000"/>
              </a:spcBef>
            </a:pPr>
            <a:r>
              <a:rPr lang="en-US" sz="2400" dirty="0"/>
              <a:t>The </a:t>
            </a:r>
            <a:r>
              <a:rPr lang="en-US" sz="2400" b="1" dirty="0"/>
              <a:t>complimentary base pairs</a:t>
            </a:r>
            <a:r>
              <a:rPr lang="en-US" sz="2400" dirty="0"/>
              <a:t> are </a:t>
            </a:r>
            <a:r>
              <a:rPr lang="en-US" sz="2400" b="1" dirty="0"/>
              <a:t>A-T</a:t>
            </a:r>
            <a:r>
              <a:rPr lang="en-US" sz="2400" dirty="0"/>
              <a:t> and </a:t>
            </a:r>
            <a:r>
              <a:rPr lang="en-US" sz="2400" b="1" dirty="0"/>
              <a:t>G-C</a:t>
            </a:r>
            <a:endParaRPr lang="en-US" sz="2400" dirty="0"/>
          </a:p>
          <a:p>
            <a:pPr algn="just">
              <a:lnSpc>
                <a:spcPct val="110000"/>
              </a:lnSpc>
              <a:buFontTx/>
              <a:buNone/>
            </a:pPr>
            <a:r>
              <a:rPr lang="en-US" sz="2400" dirty="0"/>
              <a:t>	- two hydrogen bonds form between A and T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en-US" sz="2400" dirty="0"/>
              <a:t>	- three hydrogen bonds form between G and C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Each pair consists of a purine and a pyrimidine, so they are the same width, keeping the two strands at equal distances from each other</a:t>
            </a:r>
          </a:p>
        </p:txBody>
      </p:sp>
    </p:spTree>
    <p:extLst>
      <p:ext uri="{BB962C8B-B14F-4D97-AF65-F5344CB8AC3E}">
        <p14:creationId xmlns:p14="http://schemas.microsoft.com/office/powerpoint/2010/main" val="335786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D8941-F94C-CC6A-F6F6-197FDFD4B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742" y="488470"/>
            <a:ext cx="4584936" cy="25528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85F70D-E621-F0EF-047F-9E6B2A55A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915" y="3136334"/>
            <a:ext cx="4229317" cy="173363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4B916ADC-F7BE-56A7-11AB-631306967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0832"/>
            <a:ext cx="766075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Model of 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DNA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56013" marR="0" lvl="0" indent="-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0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The model was developed by </a:t>
            </a:r>
            <a:r>
              <a:rPr kumimoji="0" lang="en-US" sz="32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Watson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and </a:t>
            </a:r>
            <a:r>
              <a:rPr kumimoji="0" lang="en-US" sz="32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Crick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in 1953. </a:t>
            </a:r>
          </a:p>
          <a:p>
            <a:pPr marL="3656013" marR="0" lvl="0" indent="-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0" algn="l"/>
              </a:tabLst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56013" marR="0" lvl="0" indent="-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0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They received a </a:t>
            </a:r>
            <a:r>
              <a:rPr kumimoji="0" lang="en-US" sz="3200" b="1" i="0" u="sng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nobel</a:t>
            </a:r>
            <a:r>
              <a:rPr kumimoji="0" lang="en-US" sz="32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prize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in 1962 for their work.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56013" marR="0" lvl="0" indent="-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0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56013" marR="0" lvl="0" indent="-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0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The model looks like a twisted ladder – </a:t>
            </a:r>
            <a:r>
              <a:rPr kumimoji="0" lang="en-US" sz="32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double helix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F62831F-B347-FE8C-CA7C-5BFD15B71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8034"/>
            <a:ext cx="16883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0F14550D-B368-4E6F-D00B-9C895EB1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838200" y="1561468"/>
            <a:ext cx="1973445" cy="4686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8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B8DE80-79FC-BFC1-F21C-E2AC4241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44" y="660400"/>
            <a:ext cx="11553511" cy="62006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098DFA-7588-2D4E-11CF-605472B472AE}"/>
              </a:ext>
            </a:extLst>
          </p:cNvPr>
          <p:cNvSpPr txBox="1"/>
          <p:nvPr/>
        </p:nvSpPr>
        <p:spPr>
          <a:xfrm>
            <a:off x="467360" y="182880"/>
            <a:ext cx="9072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u="sng" dirty="0">
                <a:solidFill>
                  <a:srgbClr val="C00000"/>
                </a:solidFill>
              </a:rPr>
              <a:t>DNA replication -</a:t>
            </a:r>
          </a:p>
        </p:txBody>
      </p:sp>
    </p:spTree>
    <p:extLst>
      <p:ext uri="{BB962C8B-B14F-4D97-AF65-F5344CB8AC3E}">
        <p14:creationId xmlns:p14="http://schemas.microsoft.com/office/powerpoint/2010/main" val="13189800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B76B0A-185A-2A0E-488B-D93A4B06B947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23240" y="0"/>
            <a:ext cx="10723965" cy="1503680"/>
          </a:xfrm>
          <a:prstGeom prst="rect">
            <a:avLst/>
          </a:prstGeom>
          <a:solidFill>
            <a:schemeClr val="hlink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>
                <a:solidFill>
                  <a:srgbClr val="524BDF"/>
                </a:solidFill>
                <a:latin typeface="Comic Sans MS" pitchFamily="66" charset="0"/>
              </a:rPr>
              <a:t>RNA</a:t>
            </a:r>
            <a:r>
              <a:rPr lang="en-US" sz="4800">
                <a:latin typeface="Comic Sans MS" pitchFamily="66" charset="0"/>
              </a:rPr>
              <a:t> Nucleotides</a:t>
            </a:r>
            <a:br>
              <a:rPr lang="en-US" sz="4800">
                <a:latin typeface="Comic Sans MS" pitchFamily="66" charset="0"/>
              </a:rPr>
            </a:br>
            <a:r>
              <a:rPr lang="en-US" sz="4000">
                <a:solidFill>
                  <a:srgbClr val="FFFF00"/>
                </a:solidFill>
                <a:latin typeface="Comic Sans MS" pitchFamily="66" charset="0"/>
              </a:rPr>
              <a:t>Composition ( 3 parts):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D769645-A20D-BEC0-2235-04B77592AA2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81000" y="1676400"/>
            <a:ext cx="10825480" cy="49987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1- </a:t>
            </a:r>
            <a:r>
              <a:rPr lang="en-US" sz="3600" b="1" dirty="0">
                <a:solidFill>
                  <a:srgbClr val="524BDF"/>
                </a:solidFill>
                <a:latin typeface="Comic Sans MS" pitchFamily="66" charset="0"/>
              </a:rPr>
              <a:t>R</a:t>
            </a:r>
            <a:r>
              <a:rPr lang="en-US" sz="3600" b="1" dirty="0">
                <a:latin typeface="Comic Sans MS" pitchFamily="66" charset="0"/>
              </a:rPr>
              <a:t>ibose sugar (</a:t>
            </a:r>
            <a:r>
              <a:rPr lang="en-US" sz="3600" b="1" dirty="0">
                <a:solidFill>
                  <a:srgbClr val="524BDF"/>
                </a:solidFill>
                <a:latin typeface="Comic Sans MS" pitchFamily="66" charset="0"/>
              </a:rPr>
              <a:t>with O</a:t>
            </a:r>
            <a:r>
              <a:rPr lang="en-US" sz="3600" b="1" dirty="0">
                <a:latin typeface="Comic Sans MS" pitchFamily="66" charset="0"/>
              </a:rPr>
              <a:t> in 3</a:t>
            </a:r>
            <a:r>
              <a:rPr lang="en-US" sz="3600" b="1" baseline="30000" dirty="0">
                <a:latin typeface="Comic Sans MS" pitchFamily="66" charset="0"/>
              </a:rPr>
              <a:t>rd</a:t>
            </a:r>
            <a:r>
              <a:rPr lang="en-US" sz="3600" b="1" dirty="0">
                <a:latin typeface="Comic Sans MS" pitchFamily="66" charset="0"/>
              </a:rPr>
              <a:t> carbon)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2- Phosphate group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3- </a:t>
            </a:r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One of 4 types of bases</a:t>
            </a:r>
            <a:r>
              <a:rPr lang="en-US" sz="3600" b="1" dirty="0">
                <a:latin typeface="Comic Sans MS" pitchFamily="66" charset="0"/>
              </a:rPr>
              <a:t> (all containing nitrogen):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		- Adenine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		- </a:t>
            </a:r>
            <a:r>
              <a:rPr lang="en-US" sz="3600" b="1" dirty="0" err="1">
                <a:solidFill>
                  <a:srgbClr val="524BDF"/>
                </a:solidFill>
                <a:latin typeface="Comic Sans MS" pitchFamily="66" charset="0"/>
              </a:rPr>
              <a:t>Uracyl</a:t>
            </a:r>
            <a:r>
              <a:rPr lang="en-US" sz="3600" b="1" dirty="0">
                <a:solidFill>
                  <a:srgbClr val="524BDF"/>
                </a:solidFill>
                <a:latin typeface="Comic Sans MS" pitchFamily="66" charset="0"/>
              </a:rPr>
              <a:t> (only in RNA)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		- Cytosine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latin typeface="Comic Sans MS" pitchFamily="66" charset="0"/>
              </a:rPr>
              <a:t>		- Guanine</a:t>
            </a:r>
          </a:p>
        </p:txBody>
      </p:sp>
    </p:spTree>
    <p:extLst>
      <p:ext uri="{BB962C8B-B14F-4D97-AF65-F5344CB8AC3E}">
        <p14:creationId xmlns:p14="http://schemas.microsoft.com/office/powerpoint/2010/main" val="15389756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8CF67B6-912A-733E-454C-99F353639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60" y="167733"/>
            <a:ext cx="10964240" cy="6602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Ribonucleic Acid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63550" marR="0" lvl="0" indent="-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 is a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messenger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that allows the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instruction of DNA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to be delivered to the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rest of the cell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63550" marR="0" lvl="0" indent="-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 is different than DNA:</a:t>
            </a:r>
          </a:p>
          <a:p>
            <a:pPr marL="912813" lvl="0" indent="-284163" fontAlgn="base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The sugar in RNA is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ribose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; the sugar in DNA is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deoxyribose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2813" lvl="0" indent="-284163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 is a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single strand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of nucleotides; DNA is a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double strand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of nucleotides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2813" lvl="0" indent="-284163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 has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Uracil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(U) instead of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Thymine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(T) which is in DNA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2813" lvl="0" indent="-284163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RNA is found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inside and outside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of the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nucleus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; DNA is found 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only inside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the nucleus</a:t>
            </a:r>
          </a:p>
          <a:p>
            <a:pPr marL="114300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800" dirty="0"/>
              <a:t>RNA molecules are much smaller than DNA molecules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There are three main types of RNA: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2800" dirty="0"/>
              <a:t>	- ribosomal (rRNA), messenger (mRNA) and transfer (tRNA)</a:t>
            </a:r>
          </a:p>
        </p:txBody>
      </p:sp>
    </p:spTree>
    <p:extLst>
      <p:ext uri="{BB962C8B-B14F-4D97-AF65-F5344CB8AC3E}">
        <p14:creationId xmlns:p14="http://schemas.microsoft.com/office/powerpoint/2010/main" val="329686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1C9459-CF0F-C9A2-6D6A-731646917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360" y="191346"/>
            <a:ext cx="9438640" cy="664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252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7C3554-29D1-BD52-B4C5-38D29615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39296"/>
            <a:ext cx="11155680" cy="68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36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6B437B-2043-8AC8-6670-A987EBB6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75013"/>
            <a:ext cx="11328399" cy="63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2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D7877A0-FF53-DC64-0B23-D5FC2CB756D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11176000" cy="833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Nitrogenous base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51178CB-5DBF-278F-9554-B457871852B5}"/>
              </a:ext>
            </a:extLst>
          </p:cNvPr>
          <p:cNvSpPr txBox="1">
            <a:spLocks noChangeArrowheads="1"/>
          </p:cNvSpPr>
          <p:nvPr/>
        </p:nvSpPr>
        <p:spPr>
          <a:xfrm>
            <a:off x="680721" y="985520"/>
            <a:ext cx="6733539" cy="18389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2 types of nitrogenous base- Purine and Pyrimidine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Purine has 4 N’s in a fused-ring structure.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Pyrimidine contains two N’s in a six-membered aromatic ring</a:t>
            </a:r>
          </a:p>
        </p:txBody>
      </p:sp>
      <p:sp>
        <p:nvSpPr>
          <p:cNvPr id="31" name="Rectangle 131">
            <a:extLst>
              <a:ext uri="{FF2B5EF4-FFF2-40B4-BE49-F238E27FC236}">
                <a16:creationId xmlns:a16="http://schemas.microsoft.com/office/drawing/2014/main" id="{F17F5570-9276-D609-CB51-A272E3243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8740" y="3485198"/>
            <a:ext cx="147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hangingPunct="0"/>
            <a:r>
              <a:rPr lang="en-US" sz="2400" b="1" i="1" u="sng" dirty="0">
                <a:solidFill>
                  <a:srgbClr val="000000"/>
                </a:solidFill>
                <a:latin typeface="Arial" charset="0"/>
              </a:rPr>
              <a:t>Adenine</a:t>
            </a:r>
            <a:endParaRPr lang="en-US" sz="2400" b="1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" name="Rectangle 132">
            <a:extLst>
              <a:ext uri="{FF2B5EF4-FFF2-40B4-BE49-F238E27FC236}">
                <a16:creationId xmlns:a16="http://schemas.microsoft.com/office/drawing/2014/main" id="{B8BDFADF-CE79-93E7-98CE-5CEFCE212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500" y="6281738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hangingPunct="0"/>
            <a:r>
              <a:rPr lang="en-US" sz="2400" b="1" i="1" u="sng" dirty="0">
                <a:solidFill>
                  <a:srgbClr val="000000"/>
                </a:solidFill>
                <a:latin typeface="Arial" charset="0"/>
              </a:rPr>
              <a:t>Guanine</a:t>
            </a:r>
            <a:endParaRPr lang="en-US" sz="2400" b="1" u="sng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88" name="Group 140">
            <a:extLst>
              <a:ext uri="{FF2B5EF4-FFF2-40B4-BE49-F238E27FC236}">
                <a16:creationId xmlns:a16="http://schemas.microsoft.com/office/drawing/2014/main" id="{B8B323E2-D90C-1D38-D301-FBB251129365}"/>
              </a:ext>
            </a:extLst>
          </p:cNvPr>
          <p:cNvGrpSpPr>
            <a:grpSpLocks/>
          </p:cNvGrpSpPr>
          <p:nvPr/>
        </p:nvGrpSpPr>
        <p:grpSpPr bwMode="auto">
          <a:xfrm>
            <a:off x="8379460" y="1470660"/>
            <a:ext cx="2297113" cy="2327275"/>
            <a:chOff x="3512" y="888"/>
            <a:chExt cx="1447" cy="1466"/>
          </a:xfrm>
        </p:grpSpPr>
        <p:sp>
          <p:nvSpPr>
            <p:cNvPr id="89" name="Line 89">
              <a:extLst>
                <a:ext uri="{FF2B5EF4-FFF2-40B4-BE49-F238E27FC236}">
                  <a16:creationId xmlns:a16="http://schemas.microsoft.com/office/drawing/2014/main" id="{FFB0966F-C365-C023-E71F-EE22D0D73E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75" y="1870"/>
              <a:ext cx="240" cy="133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Text Box 101">
              <a:extLst>
                <a:ext uri="{FF2B5EF4-FFF2-40B4-BE49-F238E27FC236}">
                  <a16:creationId xmlns:a16="http://schemas.microsoft.com/office/drawing/2014/main" id="{FBDCCDB8-8BD3-BE18-D39D-A1741A84D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1" y="1336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91" name="Text Box 102">
              <a:extLst>
                <a:ext uri="{FF2B5EF4-FFF2-40B4-BE49-F238E27FC236}">
                  <a16:creationId xmlns:a16="http://schemas.microsoft.com/office/drawing/2014/main" id="{4CCE807D-418B-83CE-9853-24E6B45D22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7" y="1930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92" name="Text Box 103">
              <a:extLst>
                <a:ext uri="{FF2B5EF4-FFF2-40B4-BE49-F238E27FC236}">
                  <a16:creationId xmlns:a16="http://schemas.microsoft.com/office/drawing/2014/main" id="{AD9198DB-1E98-826E-AF02-90D45B55E2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3" y="1248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93" name="Text Box 104">
              <a:extLst>
                <a:ext uri="{FF2B5EF4-FFF2-40B4-BE49-F238E27FC236}">
                  <a16:creationId xmlns:a16="http://schemas.microsoft.com/office/drawing/2014/main" id="{6CD3BF4C-A435-23D0-12B6-5178D9FED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" y="1848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94" name="Line 105">
              <a:extLst>
                <a:ext uri="{FF2B5EF4-FFF2-40B4-BE49-F238E27FC236}">
                  <a16:creationId xmlns:a16="http://schemas.microsoft.com/office/drawing/2014/main" id="{44841EEC-AB30-E81A-78B0-2D4DE1B213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0" y="1476"/>
              <a:ext cx="168" cy="22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106">
              <a:extLst>
                <a:ext uri="{FF2B5EF4-FFF2-40B4-BE49-F238E27FC236}">
                  <a16:creationId xmlns:a16="http://schemas.microsoft.com/office/drawing/2014/main" id="{E505C279-0EAD-CA44-0DD9-5641DF591C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2" y="1692"/>
              <a:ext cx="168" cy="2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107">
              <a:extLst>
                <a:ext uri="{FF2B5EF4-FFF2-40B4-BE49-F238E27FC236}">
                  <a16:creationId xmlns:a16="http://schemas.microsoft.com/office/drawing/2014/main" id="{78CC217D-6D75-5FC1-9191-4EB615D4C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1420"/>
              <a:ext cx="292" cy="8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108">
              <a:extLst>
                <a:ext uri="{FF2B5EF4-FFF2-40B4-BE49-F238E27FC236}">
                  <a16:creationId xmlns:a16="http://schemas.microsoft.com/office/drawing/2014/main" id="{6526C86A-BABF-6BE7-36EF-6A228C663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" y="1504"/>
              <a:ext cx="0" cy="3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Line 109">
              <a:extLst>
                <a:ext uri="{FF2B5EF4-FFF2-40B4-BE49-F238E27FC236}">
                  <a16:creationId xmlns:a16="http://schemas.microsoft.com/office/drawing/2014/main" id="{F85A89E6-6644-4032-9FAB-5704EEDE38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52" y="1896"/>
              <a:ext cx="292" cy="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Line 110">
              <a:extLst>
                <a:ext uri="{FF2B5EF4-FFF2-40B4-BE49-F238E27FC236}">
                  <a16:creationId xmlns:a16="http://schemas.microsoft.com/office/drawing/2014/main" id="{EAD2F032-D7BD-2144-1845-D2A6776D93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56" y="1308"/>
              <a:ext cx="356" cy="1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111">
              <a:extLst>
                <a:ext uri="{FF2B5EF4-FFF2-40B4-BE49-F238E27FC236}">
                  <a16:creationId xmlns:a16="http://schemas.microsoft.com/office/drawing/2014/main" id="{7A849024-2748-9658-D136-ADDD8BE466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4" y="1300"/>
              <a:ext cx="272" cy="1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Line 112">
              <a:extLst>
                <a:ext uri="{FF2B5EF4-FFF2-40B4-BE49-F238E27FC236}">
                  <a16:creationId xmlns:a16="http://schemas.microsoft.com/office/drawing/2014/main" id="{3A243717-8322-19EC-392A-2384A94CDF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88" y="1896"/>
              <a:ext cx="280" cy="16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Line 113">
              <a:extLst>
                <a:ext uri="{FF2B5EF4-FFF2-40B4-BE49-F238E27FC236}">
                  <a16:creationId xmlns:a16="http://schemas.microsoft.com/office/drawing/2014/main" id="{8AD00389-8331-508A-3D88-D39F2A1F29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2" y="1892"/>
              <a:ext cx="280" cy="15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Line 114">
              <a:extLst>
                <a:ext uri="{FF2B5EF4-FFF2-40B4-BE49-F238E27FC236}">
                  <a16:creationId xmlns:a16="http://schemas.microsoft.com/office/drawing/2014/main" id="{603A0ABF-9D8A-9E75-F702-08F42D9070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7" y="1560"/>
              <a:ext cx="0" cy="34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116">
              <a:extLst>
                <a:ext uri="{FF2B5EF4-FFF2-40B4-BE49-F238E27FC236}">
                  <a16:creationId xmlns:a16="http://schemas.microsoft.com/office/drawing/2014/main" id="{088E11C3-523B-844D-E7A2-F3AC8398C4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81" y="1512"/>
              <a:ext cx="139" cy="195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17">
              <a:extLst>
                <a:ext uri="{FF2B5EF4-FFF2-40B4-BE49-F238E27FC236}">
                  <a16:creationId xmlns:a16="http://schemas.microsoft.com/office/drawing/2014/main" id="{EDE54EB9-620B-9297-5A96-239020F94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" y="2104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106" name="Line 119">
              <a:extLst>
                <a:ext uri="{FF2B5EF4-FFF2-40B4-BE49-F238E27FC236}">
                  <a16:creationId xmlns:a16="http://schemas.microsoft.com/office/drawing/2014/main" id="{58D08433-F9B2-F907-9B0C-8A343EF578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52" y="2048"/>
              <a:ext cx="0" cy="8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Line 120">
              <a:extLst>
                <a:ext uri="{FF2B5EF4-FFF2-40B4-BE49-F238E27FC236}">
                  <a16:creationId xmlns:a16="http://schemas.microsoft.com/office/drawing/2014/main" id="{724D8617-5472-9FB2-53B9-4D4C1BA9A7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128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Text Box 126">
              <a:extLst>
                <a:ext uri="{FF2B5EF4-FFF2-40B4-BE49-F238E27FC236}">
                  <a16:creationId xmlns:a16="http://schemas.microsoft.com/office/drawing/2014/main" id="{FD6F7B26-B3B7-99E1-5DE1-313AF2F09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3" y="888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NH</a:t>
              </a:r>
              <a:r>
                <a:rPr lang="en-US" sz="2000" b="1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sz="20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9" name="Line 127">
              <a:extLst>
                <a:ext uri="{FF2B5EF4-FFF2-40B4-BE49-F238E27FC236}">
                  <a16:creationId xmlns:a16="http://schemas.microsoft.com/office/drawing/2014/main" id="{31F31F6B-9AA9-8452-F1FE-2B4FC17EE9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7" y="1353"/>
              <a:ext cx="240" cy="122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138">
              <a:extLst>
                <a:ext uri="{FF2B5EF4-FFF2-40B4-BE49-F238E27FC236}">
                  <a16:creationId xmlns:a16="http://schemas.microsoft.com/office/drawing/2014/main" id="{ED8C464A-567E-0A89-F103-4B076CA15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0" y="1536"/>
              <a:ext cx="0" cy="32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7" name="AutoShape 133">
            <a:extLst>
              <a:ext uri="{FF2B5EF4-FFF2-40B4-BE49-F238E27FC236}">
                <a16:creationId xmlns:a16="http://schemas.microsoft.com/office/drawing/2014/main" id="{1A8C362B-2ED6-112C-0FBB-BDA4E42353AF}"/>
              </a:ext>
            </a:extLst>
          </p:cNvPr>
          <p:cNvSpPr>
            <a:spLocks noChangeArrowheads="1"/>
          </p:cNvSpPr>
          <p:nvPr/>
        </p:nvSpPr>
        <p:spPr bwMode="auto">
          <a:xfrm rot="-1126478">
            <a:off x="5717540" y="3632200"/>
            <a:ext cx="2552700" cy="215900"/>
          </a:xfrm>
          <a:custGeom>
            <a:avLst/>
            <a:gdLst>
              <a:gd name="T0" fmla="*/ 1914525 w 21600"/>
              <a:gd name="T1" fmla="*/ 0 h 21600"/>
              <a:gd name="T2" fmla="*/ 0 w 21600"/>
              <a:gd name="T3" fmla="*/ 107950 h 21600"/>
              <a:gd name="T4" fmla="*/ 1914525 w 21600"/>
              <a:gd name="T5" fmla="*/ 215900 h 21600"/>
              <a:gd name="T6" fmla="*/ 2552700 w 21600"/>
              <a:gd name="T7" fmla="*/ 1079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8" name="AutoShape 134">
            <a:extLst>
              <a:ext uri="{FF2B5EF4-FFF2-40B4-BE49-F238E27FC236}">
                <a16:creationId xmlns:a16="http://schemas.microsoft.com/office/drawing/2014/main" id="{4D0CCDD2-65D0-5AE8-3D7F-5E00ABD49BD2}"/>
              </a:ext>
            </a:extLst>
          </p:cNvPr>
          <p:cNvSpPr>
            <a:spLocks noChangeArrowheads="1"/>
          </p:cNvSpPr>
          <p:nvPr/>
        </p:nvSpPr>
        <p:spPr bwMode="auto">
          <a:xfrm rot="1126478" flipV="1">
            <a:off x="5717540" y="5156200"/>
            <a:ext cx="2552700" cy="215900"/>
          </a:xfrm>
          <a:custGeom>
            <a:avLst/>
            <a:gdLst>
              <a:gd name="T0" fmla="*/ 1914525 w 21600"/>
              <a:gd name="T1" fmla="*/ 0 h 21600"/>
              <a:gd name="T2" fmla="*/ 0 w 21600"/>
              <a:gd name="T3" fmla="*/ 107950 h 21600"/>
              <a:gd name="T4" fmla="*/ 1914525 w 21600"/>
              <a:gd name="T5" fmla="*/ 215900 h 21600"/>
              <a:gd name="T6" fmla="*/ 2552700 w 21600"/>
              <a:gd name="T7" fmla="*/ 1079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39" name="Picture 8" descr="2822.jpg                                                       00029E4Bsmeagol                        BB150139:">
            <a:extLst>
              <a:ext uri="{FF2B5EF4-FFF2-40B4-BE49-F238E27FC236}">
                <a16:creationId xmlns:a16="http://schemas.microsoft.com/office/drawing/2014/main" id="{1B2AFA56-8CA0-9485-A049-670191093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" r="46693"/>
          <a:stretch/>
        </p:blipFill>
        <p:spPr bwMode="auto">
          <a:xfrm>
            <a:off x="3155545" y="3401060"/>
            <a:ext cx="2433957" cy="268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0" name="Group 141">
            <a:extLst>
              <a:ext uri="{FF2B5EF4-FFF2-40B4-BE49-F238E27FC236}">
                <a16:creationId xmlns:a16="http://schemas.microsoft.com/office/drawing/2014/main" id="{408CD808-F372-901A-3288-B3C94F118787}"/>
              </a:ext>
            </a:extLst>
          </p:cNvPr>
          <p:cNvGrpSpPr>
            <a:grpSpLocks/>
          </p:cNvGrpSpPr>
          <p:nvPr/>
        </p:nvGrpSpPr>
        <p:grpSpPr bwMode="auto">
          <a:xfrm>
            <a:off x="8351520" y="4196080"/>
            <a:ext cx="3021013" cy="2289175"/>
            <a:chOff x="3392" y="2496"/>
            <a:chExt cx="1903" cy="1442"/>
          </a:xfrm>
        </p:grpSpPr>
        <p:sp>
          <p:nvSpPr>
            <p:cNvPr id="141" name="Text Box 65">
              <a:extLst>
                <a:ext uri="{FF2B5EF4-FFF2-40B4-BE49-F238E27FC236}">
                  <a16:creationId xmlns:a16="http://schemas.microsoft.com/office/drawing/2014/main" id="{B887E1BB-CC62-BB0E-1102-5B9A91B42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1" y="2920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142" name="Text Box 66">
              <a:extLst>
                <a:ext uri="{FF2B5EF4-FFF2-40B4-BE49-F238E27FC236}">
                  <a16:creationId xmlns:a16="http://schemas.microsoft.com/office/drawing/2014/main" id="{D141002A-87CF-7C84-254E-2436907AA0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7" y="3504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143" name="Text Box 67">
              <a:extLst>
                <a:ext uri="{FF2B5EF4-FFF2-40B4-BE49-F238E27FC236}">
                  <a16:creationId xmlns:a16="http://schemas.microsoft.com/office/drawing/2014/main" id="{0C748A43-09EB-8FC4-3AED-4BE45D009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3" y="2832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144" name="Text Box 68">
              <a:extLst>
                <a:ext uri="{FF2B5EF4-FFF2-40B4-BE49-F238E27FC236}">
                  <a16:creationId xmlns:a16="http://schemas.microsoft.com/office/drawing/2014/main" id="{3A21FAE6-8B50-D2D4-C4E9-A20338C6D0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432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145" name="Line 69">
              <a:extLst>
                <a:ext uri="{FF2B5EF4-FFF2-40B4-BE49-F238E27FC236}">
                  <a16:creationId xmlns:a16="http://schemas.microsoft.com/office/drawing/2014/main" id="{BFE723B3-07BB-FEA5-0138-237A4D7CC3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00" y="3060"/>
              <a:ext cx="168" cy="22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" name="Line 70">
              <a:extLst>
                <a:ext uri="{FF2B5EF4-FFF2-40B4-BE49-F238E27FC236}">
                  <a16:creationId xmlns:a16="http://schemas.microsoft.com/office/drawing/2014/main" id="{8EAF5171-10A9-1B63-4026-1ADFC83BE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2" y="3276"/>
              <a:ext cx="168" cy="2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" name="Line 71">
              <a:extLst>
                <a:ext uri="{FF2B5EF4-FFF2-40B4-BE49-F238E27FC236}">
                  <a16:creationId xmlns:a16="http://schemas.microsoft.com/office/drawing/2014/main" id="{1E5FEAC5-CA50-A2E6-C32A-778236CE4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6" y="3004"/>
              <a:ext cx="292" cy="8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" name="Line 72">
              <a:extLst>
                <a:ext uri="{FF2B5EF4-FFF2-40B4-BE49-F238E27FC236}">
                  <a16:creationId xmlns:a16="http://schemas.microsoft.com/office/drawing/2014/main" id="{3529D001-096D-75C2-7DAC-9963065335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8" y="3088"/>
              <a:ext cx="0" cy="3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Line 73">
              <a:extLst>
                <a:ext uri="{FF2B5EF4-FFF2-40B4-BE49-F238E27FC236}">
                  <a16:creationId xmlns:a16="http://schemas.microsoft.com/office/drawing/2014/main" id="{9C367268-DC9D-0359-AD62-1F32ABC412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32" y="3480"/>
              <a:ext cx="292" cy="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Line 74">
              <a:extLst>
                <a:ext uri="{FF2B5EF4-FFF2-40B4-BE49-F238E27FC236}">
                  <a16:creationId xmlns:a16="http://schemas.microsoft.com/office/drawing/2014/main" id="{942619CF-4472-88FE-435E-6077CB104A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6" y="2892"/>
              <a:ext cx="356" cy="1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75">
              <a:extLst>
                <a:ext uri="{FF2B5EF4-FFF2-40B4-BE49-F238E27FC236}">
                  <a16:creationId xmlns:a16="http://schemas.microsoft.com/office/drawing/2014/main" id="{39D64885-7E6A-97C5-DAC3-8716841F1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4" y="2884"/>
              <a:ext cx="272" cy="1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" name="Line 77">
              <a:extLst>
                <a:ext uri="{FF2B5EF4-FFF2-40B4-BE49-F238E27FC236}">
                  <a16:creationId xmlns:a16="http://schemas.microsoft.com/office/drawing/2014/main" id="{DA2BAC92-06CE-597C-89FA-D3E11616D2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8" y="3480"/>
              <a:ext cx="280" cy="16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" name="Line 78">
              <a:extLst>
                <a:ext uri="{FF2B5EF4-FFF2-40B4-BE49-F238E27FC236}">
                  <a16:creationId xmlns:a16="http://schemas.microsoft.com/office/drawing/2014/main" id="{AFC0911B-0028-701F-C82A-D08A16A943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3476"/>
              <a:ext cx="280" cy="15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Line 88">
              <a:extLst>
                <a:ext uri="{FF2B5EF4-FFF2-40B4-BE49-F238E27FC236}">
                  <a16:creationId xmlns:a16="http://schemas.microsoft.com/office/drawing/2014/main" id="{339EC9CE-83C7-509C-8540-7B33536D0C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2" y="3144"/>
              <a:ext cx="0" cy="34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Line 90">
              <a:extLst>
                <a:ext uri="{FF2B5EF4-FFF2-40B4-BE49-F238E27FC236}">
                  <a16:creationId xmlns:a16="http://schemas.microsoft.com/office/drawing/2014/main" id="{EAC6FDD9-30DA-44A3-00FB-B6B333BF26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0" y="3090"/>
              <a:ext cx="150" cy="211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" name="Text Box 91">
              <a:extLst>
                <a:ext uri="{FF2B5EF4-FFF2-40B4-BE49-F238E27FC236}">
                  <a16:creationId xmlns:a16="http://schemas.microsoft.com/office/drawing/2014/main" id="{EA414CAD-3AE9-744D-B0C6-ECBBD1FEB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688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157" name="Text Box 92">
              <a:extLst>
                <a:ext uri="{FF2B5EF4-FFF2-40B4-BE49-F238E27FC236}">
                  <a16:creationId xmlns:a16="http://schemas.microsoft.com/office/drawing/2014/main" id="{AB314262-1CA4-98CF-2AC8-0393EB49B0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" y="2496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158" name="Line 93">
              <a:extLst>
                <a:ext uri="{FF2B5EF4-FFF2-40B4-BE49-F238E27FC236}">
                  <a16:creationId xmlns:a16="http://schemas.microsoft.com/office/drawing/2014/main" id="{DA28AAAA-423B-AAD9-C4B0-D35268E93C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2" y="3632"/>
              <a:ext cx="0" cy="8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Line 94">
              <a:extLst>
                <a:ext uri="{FF2B5EF4-FFF2-40B4-BE49-F238E27FC236}">
                  <a16:creationId xmlns:a16="http://schemas.microsoft.com/office/drawing/2014/main" id="{05B54F28-094E-6260-71AC-54C2692EB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728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Line 95">
              <a:extLst>
                <a:ext uri="{FF2B5EF4-FFF2-40B4-BE49-F238E27FC236}">
                  <a16:creationId xmlns:a16="http://schemas.microsoft.com/office/drawing/2014/main" id="{008B774E-73BC-ADF9-EA70-93F65061F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2" y="2728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Text Box 96">
              <a:extLst>
                <a:ext uri="{FF2B5EF4-FFF2-40B4-BE49-F238E27FC236}">
                  <a16:creationId xmlns:a16="http://schemas.microsoft.com/office/drawing/2014/main" id="{98EE5CFF-927D-FB9A-E860-72BC9DD81C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7" y="2920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162" name="Line 98">
              <a:extLst>
                <a:ext uri="{FF2B5EF4-FFF2-40B4-BE49-F238E27FC236}">
                  <a16:creationId xmlns:a16="http://schemas.microsoft.com/office/drawing/2014/main" id="{40DCADC3-2536-C1AD-1836-D30F186768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3488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Text Box 100">
              <a:extLst>
                <a:ext uri="{FF2B5EF4-FFF2-40B4-BE49-F238E27FC236}">
                  <a16:creationId xmlns:a16="http://schemas.microsoft.com/office/drawing/2014/main" id="{D229427F-F9B2-B50D-30A0-FAB6558E89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1" y="3504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NH</a:t>
              </a:r>
              <a:r>
                <a:rPr lang="en-US" sz="2000" b="1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sz="20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4" name="Line 128">
              <a:extLst>
                <a:ext uri="{FF2B5EF4-FFF2-40B4-BE49-F238E27FC236}">
                  <a16:creationId xmlns:a16="http://schemas.microsoft.com/office/drawing/2014/main" id="{C571DCF5-69DD-FDF9-8D46-2BDF142013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54" y="3448"/>
              <a:ext cx="234" cy="12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Line 139">
              <a:extLst>
                <a:ext uri="{FF2B5EF4-FFF2-40B4-BE49-F238E27FC236}">
                  <a16:creationId xmlns:a16="http://schemas.microsoft.com/office/drawing/2014/main" id="{10089F71-A313-391F-C52A-5E09DB254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3120"/>
              <a:ext cx="0" cy="32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184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/>
      <p:bldP spid="32" grpId="0"/>
      <p:bldP spid="137" grpId="0" animBg="1"/>
      <p:bldP spid="1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3">
            <a:extLst>
              <a:ext uri="{FF2B5EF4-FFF2-40B4-BE49-F238E27FC236}">
                <a16:creationId xmlns:a16="http://schemas.microsoft.com/office/drawing/2014/main" id="{DFE86ABA-CCCA-F481-E5D2-14C54E3B3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599" y="1148080"/>
            <a:ext cx="174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eaLnBrk="0" hangingPunct="0"/>
            <a:r>
              <a:rPr lang="en-US" sz="2400" b="1" i="1" u="sng" dirty="0">
                <a:solidFill>
                  <a:srgbClr val="000000"/>
                </a:solidFill>
                <a:latin typeface="Arial" charset="0"/>
              </a:rPr>
              <a:t>Thymine</a:t>
            </a:r>
            <a:endParaRPr lang="en-US" sz="2400" b="1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Rectangle 104">
            <a:extLst>
              <a:ext uri="{FF2B5EF4-FFF2-40B4-BE49-F238E27FC236}">
                <a16:creationId xmlns:a16="http://schemas.microsoft.com/office/drawing/2014/main" id="{54E710CF-AA0A-F3A2-C2F0-1E44AC388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380" y="3294698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hangingPunct="0"/>
            <a:r>
              <a:rPr lang="en-US" sz="2400" b="1" i="1" u="sng" dirty="0">
                <a:solidFill>
                  <a:srgbClr val="000000"/>
                </a:solidFill>
                <a:latin typeface="Arial" charset="0"/>
              </a:rPr>
              <a:t>Cytosine</a:t>
            </a:r>
            <a:endParaRPr lang="en-US" sz="2400" b="1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" name="AutoShape 105">
            <a:extLst>
              <a:ext uri="{FF2B5EF4-FFF2-40B4-BE49-F238E27FC236}">
                <a16:creationId xmlns:a16="http://schemas.microsoft.com/office/drawing/2014/main" id="{3C3E7257-D6CD-1465-4431-D07628A923F3}"/>
              </a:ext>
            </a:extLst>
          </p:cNvPr>
          <p:cNvSpPr>
            <a:spLocks noChangeArrowheads="1"/>
          </p:cNvSpPr>
          <p:nvPr/>
        </p:nvSpPr>
        <p:spPr bwMode="auto">
          <a:xfrm rot="19915493">
            <a:off x="3238500" y="1699260"/>
            <a:ext cx="2552700" cy="215900"/>
          </a:xfrm>
          <a:custGeom>
            <a:avLst/>
            <a:gdLst>
              <a:gd name="T0" fmla="*/ 1914525 w 21600"/>
              <a:gd name="T1" fmla="*/ 0 h 21600"/>
              <a:gd name="T2" fmla="*/ 0 w 21600"/>
              <a:gd name="T3" fmla="*/ 107950 h 21600"/>
              <a:gd name="T4" fmla="*/ 1914525 w 21600"/>
              <a:gd name="T5" fmla="*/ 215900 h 21600"/>
              <a:gd name="T6" fmla="*/ 2552700 w 21600"/>
              <a:gd name="T7" fmla="*/ 1079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06">
            <a:extLst>
              <a:ext uri="{FF2B5EF4-FFF2-40B4-BE49-F238E27FC236}">
                <a16:creationId xmlns:a16="http://schemas.microsoft.com/office/drawing/2014/main" id="{56E06B4F-FEDE-7D69-A0F6-22B2379D04E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459480" y="3081020"/>
            <a:ext cx="2552700" cy="215900"/>
          </a:xfrm>
          <a:custGeom>
            <a:avLst/>
            <a:gdLst>
              <a:gd name="T0" fmla="*/ 1914525 w 21600"/>
              <a:gd name="T1" fmla="*/ 0 h 21600"/>
              <a:gd name="T2" fmla="*/ 0 w 21600"/>
              <a:gd name="T3" fmla="*/ 107950 h 21600"/>
              <a:gd name="T4" fmla="*/ 1914525 w 21600"/>
              <a:gd name="T5" fmla="*/ 215900 h 21600"/>
              <a:gd name="T6" fmla="*/ 2552700 w 21600"/>
              <a:gd name="T7" fmla="*/ 1079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139">
            <a:extLst>
              <a:ext uri="{FF2B5EF4-FFF2-40B4-BE49-F238E27FC236}">
                <a16:creationId xmlns:a16="http://schemas.microsoft.com/office/drawing/2014/main" id="{7AA8807B-17D8-5CE2-0987-5EF10DA733FE}"/>
              </a:ext>
            </a:extLst>
          </p:cNvPr>
          <p:cNvGrpSpPr>
            <a:grpSpLocks/>
          </p:cNvGrpSpPr>
          <p:nvPr/>
        </p:nvGrpSpPr>
        <p:grpSpPr bwMode="auto">
          <a:xfrm>
            <a:off x="5747704" y="-53339"/>
            <a:ext cx="2380293" cy="2142717"/>
            <a:chOff x="3883" y="824"/>
            <a:chExt cx="1572" cy="1554"/>
          </a:xfrm>
        </p:grpSpPr>
        <p:sp>
          <p:nvSpPr>
            <p:cNvPr id="22" name="Text Box 57">
              <a:extLst>
                <a:ext uri="{FF2B5EF4-FFF2-40B4-BE49-F238E27FC236}">
                  <a16:creationId xmlns:a16="http://schemas.microsoft.com/office/drawing/2014/main" id="{1845D559-7EDF-02E7-E743-594234D18A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9" y="1272"/>
              <a:ext cx="3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NH</a:t>
              </a:r>
            </a:p>
          </p:txBody>
        </p:sp>
        <p:sp>
          <p:nvSpPr>
            <p:cNvPr id="23" name="Text Box 58">
              <a:extLst>
                <a:ext uri="{FF2B5EF4-FFF2-40B4-BE49-F238E27FC236}">
                  <a16:creationId xmlns:a16="http://schemas.microsoft.com/office/drawing/2014/main" id="{0544077B-471D-CCD8-D13B-9139DE17C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5" y="1866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24" name="Line 64">
              <a:extLst>
                <a:ext uri="{FF2B5EF4-FFF2-40B4-BE49-F238E27FC236}">
                  <a16:creationId xmlns:a16="http://schemas.microsoft.com/office/drawing/2014/main" id="{C60BC973-C561-48F1-F14D-D4760FB863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6" y="1440"/>
              <a:ext cx="0" cy="3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66">
              <a:extLst>
                <a:ext uri="{FF2B5EF4-FFF2-40B4-BE49-F238E27FC236}">
                  <a16:creationId xmlns:a16="http://schemas.microsoft.com/office/drawing/2014/main" id="{F2266028-D6DC-DFB5-234B-63FCCC962C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4" y="1244"/>
              <a:ext cx="356" cy="1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67">
              <a:extLst>
                <a:ext uri="{FF2B5EF4-FFF2-40B4-BE49-F238E27FC236}">
                  <a16:creationId xmlns:a16="http://schemas.microsoft.com/office/drawing/2014/main" id="{5890ADA8-C550-1E7F-E88E-569346811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1236"/>
              <a:ext cx="272" cy="1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68">
              <a:extLst>
                <a:ext uri="{FF2B5EF4-FFF2-40B4-BE49-F238E27FC236}">
                  <a16:creationId xmlns:a16="http://schemas.microsoft.com/office/drawing/2014/main" id="{BBC7DFC8-D57D-2B87-64C0-E3970C7F8B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36" y="1832"/>
              <a:ext cx="280" cy="16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69">
              <a:extLst>
                <a:ext uri="{FF2B5EF4-FFF2-40B4-BE49-F238E27FC236}">
                  <a16:creationId xmlns:a16="http://schemas.microsoft.com/office/drawing/2014/main" id="{13D4B9CA-B7F1-1A67-6FE7-424CC5173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1828"/>
              <a:ext cx="280" cy="15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70">
              <a:extLst>
                <a:ext uri="{FF2B5EF4-FFF2-40B4-BE49-F238E27FC236}">
                  <a16:creationId xmlns:a16="http://schemas.microsoft.com/office/drawing/2014/main" id="{9693AE7B-FC8B-6FEC-7DCF-E6B2BF06A7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5" y="1496"/>
              <a:ext cx="0" cy="34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74">
              <a:extLst>
                <a:ext uri="{FF2B5EF4-FFF2-40B4-BE49-F238E27FC236}">
                  <a16:creationId xmlns:a16="http://schemas.microsoft.com/office/drawing/2014/main" id="{276CA809-3C42-91F1-8424-810901409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1072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Text Box 75">
              <a:extLst>
                <a:ext uri="{FF2B5EF4-FFF2-40B4-BE49-F238E27FC236}">
                  <a16:creationId xmlns:a16="http://schemas.microsoft.com/office/drawing/2014/main" id="{F24DC9B4-F732-4FBA-A3E4-5A3ABBB30A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1" y="824"/>
              <a:ext cx="2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33" name="Line 109">
              <a:extLst>
                <a:ext uri="{FF2B5EF4-FFF2-40B4-BE49-F238E27FC236}">
                  <a16:creationId xmlns:a16="http://schemas.microsoft.com/office/drawing/2014/main" id="{0FFDEFA8-2191-3483-0FBF-2B06EDA626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2" y="1072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110">
              <a:extLst>
                <a:ext uri="{FF2B5EF4-FFF2-40B4-BE49-F238E27FC236}">
                  <a16:creationId xmlns:a16="http://schemas.microsoft.com/office/drawing/2014/main" id="{6ACF2E43-E117-60B5-A961-7A57AC2032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1" y="1880"/>
              <a:ext cx="2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 dirty="0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35" name="Line 111">
              <a:extLst>
                <a:ext uri="{FF2B5EF4-FFF2-40B4-BE49-F238E27FC236}">
                  <a16:creationId xmlns:a16="http://schemas.microsoft.com/office/drawing/2014/main" id="{55DA83EE-A59D-E8C9-87AA-FE6B48A71A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4" y="1800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12">
              <a:extLst>
                <a:ext uri="{FF2B5EF4-FFF2-40B4-BE49-F238E27FC236}">
                  <a16:creationId xmlns:a16="http://schemas.microsoft.com/office/drawing/2014/main" id="{5DF57277-2AEE-331E-9AC6-647E6203D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0" y="1848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Text Box 113">
              <a:extLst>
                <a:ext uri="{FF2B5EF4-FFF2-40B4-BE49-F238E27FC236}">
                  <a16:creationId xmlns:a16="http://schemas.microsoft.com/office/drawing/2014/main" id="{7A32C4AA-B8F9-D06D-2FF6-743DBA02AE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3" y="2128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38" name="Line 114">
              <a:extLst>
                <a:ext uri="{FF2B5EF4-FFF2-40B4-BE49-F238E27FC236}">
                  <a16:creationId xmlns:a16="http://schemas.microsoft.com/office/drawing/2014/main" id="{525E7621-53AD-CD87-07A1-A640EA2AFB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" y="2072"/>
              <a:ext cx="0" cy="8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115">
              <a:extLst>
                <a:ext uri="{FF2B5EF4-FFF2-40B4-BE49-F238E27FC236}">
                  <a16:creationId xmlns:a16="http://schemas.microsoft.com/office/drawing/2014/main" id="{570292FF-608B-DE6A-53CB-C301BDE080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8" y="1464"/>
              <a:ext cx="0" cy="34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116">
              <a:extLst>
                <a:ext uri="{FF2B5EF4-FFF2-40B4-BE49-F238E27FC236}">
                  <a16:creationId xmlns:a16="http://schemas.microsoft.com/office/drawing/2014/main" id="{6F81CC62-5A9D-77D8-4F2E-96470CC007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4" y="1336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117">
              <a:extLst>
                <a:ext uri="{FF2B5EF4-FFF2-40B4-BE49-F238E27FC236}">
                  <a16:creationId xmlns:a16="http://schemas.microsoft.com/office/drawing/2014/main" id="{D8306ABB-662C-11C0-F33F-F27076FB3C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3" y="1152"/>
              <a:ext cx="5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 dirty="0">
                  <a:solidFill>
                    <a:srgbClr val="000000"/>
                  </a:solidFill>
                  <a:latin typeface="Arial" charset="0"/>
                </a:rPr>
                <a:t>H</a:t>
              </a:r>
              <a:r>
                <a:rPr lang="en-US" sz="2000" b="1" baseline="-25000" dirty="0">
                  <a:solidFill>
                    <a:srgbClr val="000000"/>
                  </a:solidFill>
                  <a:latin typeface="Arial" charset="0"/>
                </a:rPr>
                <a:t>3</a:t>
              </a:r>
              <a:r>
                <a:rPr lang="en-US" sz="20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</p:grpSp>
      <p:grpSp>
        <p:nvGrpSpPr>
          <p:cNvPr id="42" name="Group 140">
            <a:extLst>
              <a:ext uri="{FF2B5EF4-FFF2-40B4-BE49-F238E27FC236}">
                <a16:creationId xmlns:a16="http://schemas.microsoft.com/office/drawing/2014/main" id="{88BD618A-DFA6-14EB-E19F-0EB223F5E46C}"/>
              </a:ext>
            </a:extLst>
          </p:cNvPr>
          <p:cNvGrpSpPr>
            <a:grpSpLocks/>
          </p:cNvGrpSpPr>
          <p:nvPr/>
        </p:nvGrpSpPr>
        <p:grpSpPr bwMode="auto">
          <a:xfrm>
            <a:off x="6396992" y="2275841"/>
            <a:ext cx="2056128" cy="2336800"/>
            <a:chOff x="3940" y="2400"/>
            <a:chExt cx="1059" cy="1554"/>
          </a:xfrm>
        </p:grpSpPr>
        <p:sp>
          <p:nvSpPr>
            <p:cNvPr id="44" name="Text Box 118">
              <a:extLst>
                <a:ext uri="{FF2B5EF4-FFF2-40B4-BE49-F238E27FC236}">
                  <a16:creationId xmlns:a16="http://schemas.microsoft.com/office/drawing/2014/main" id="{C4D8AEB0-2CBD-8A6F-3396-14C1FE7DE2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3" y="2848"/>
              <a:ext cx="3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45" name="Text Box 119">
              <a:extLst>
                <a:ext uri="{FF2B5EF4-FFF2-40B4-BE49-F238E27FC236}">
                  <a16:creationId xmlns:a16="http://schemas.microsoft.com/office/drawing/2014/main" id="{D8975C24-67A9-08A3-03FF-070F3164BB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9" y="3442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46" name="Line 120">
              <a:extLst>
                <a:ext uri="{FF2B5EF4-FFF2-40B4-BE49-F238E27FC236}">
                  <a16:creationId xmlns:a16="http://schemas.microsoft.com/office/drawing/2014/main" id="{048778F9-970E-D249-4D64-834EC15EC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0" y="3016"/>
              <a:ext cx="0" cy="3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121">
              <a:extLst>
                <a:ext uri="{FF2B5EF4-FFF2-40B4-BE49-F238E27FC236}">
                  <a16:creationId xmlns:a16="http://schemas.microsoft.com/office/drawing/2014/main" id="{46842221-6313-3E9E-BCED-394BC00591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48" y="2820"/>
              <a:ext cx="356" cy="1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122">
              <a:extLst>
                <a:ext uri="{FF2B5EF4-FFF2-40B4-BE49-F238E27FC236}">
                  <a16:creationId xmlns:a16="http://schemas.microsoft.com/office/drawing/2014/main" id="{DD6EB305-5648-E9A5-418F-BD3BAD0271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96" y="2812"/>
              <a:ext cx="272" cy="1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123">
              <a:extLst>
                <a:ext uri="{FF2B5EF4-FFF2-40B4-BE49-F238E27FC236}">
                  <a16:creationId xmlns:a16="http://schemas.microsoft.com/office/drawing/2014/main" id="{6477CC96-99E6-F73A-ECC8-B989125B87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0" y="3408"/>
              <a:ext cx="280" cy="16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24">
              <a:extLst>
                <a:ext uri="{FF2B5EF4-FFF2-40B4-BE49-F238E27FC236}">
                  <a16:creationId xmlns:a16="http://schemas.microsoft.com/office/drawing/2014/main" id="{FC516B20-D5B9-D649-9D9A-51B48CB10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4" y="3404"/>
              <a:ext cx="280" cy="15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125">
              <a:extLst>
                <a:ext uri="{FF2B5EF4-FFF2-40B4-BE49-F238E27FC236}">
                  <a16:creationId xmlns:a16="http://schemas.microsoft.com/office/drawing/2014/main" id="{660514F6-7A81-C716-3615-AAFD11AB29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9" y="3072"/>
              <a:ext cx="0" cy="34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126">
              <a:extLst>
                <a:ext uri="{FF2B5EF4-FFF2-40B4-BE49-F238E27FC236}">
                  <a16:creationId xmlns:a16="http://schemas.microsoft.com/office/drawing/2014/main" id="{8991E6DF-E473-1CB0-BB3B-A35247220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0" y="2648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127">
              <a:extLst>
                <a:ext uri="{FF2B5EF4-FFF2-40B4-BE49-F238E27FC236}">
                  <a16:creationId xmlns:a16="http://schemas.microsoft.com/office/drawing/2014/main" id="{1E069DFA-CE8A-9295-0090-EE46102EF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1" y="2400"/>
              <a:ext cx="5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NH</a:t>
              </a:r>
              <a:r>
                <a:rPr lang="en-US" sz="2000" b="1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sz="20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4" name="Text Box 129">
              <a:extLst>
                <a:ext uri="{FF2B5EF4-FFF2-40B4-BE49-F238E27FC236}">
                  <a16:creationId xmlns:a16="http://schemas.microsoft.com/office/drawing/2014/main" id="{6FA2BDB5-EB67-4F3F-8EBC-C5998173C4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5" y="3456"/>
              <a:ext cx="2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55" name="Line 130">
              <a:extLst>
                <a:ext uri="{FF2B5EF4-FFF2-40B4-BE49-F238E27FC236}">
                  <a16:creationId xmlns:a16="http://schemas.microsoft.com/office/drawing/2014/main" id="{D14E63D3-88FE-9C2C-03B4-326CA1C7F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8" y="3376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131">
              <a:extLst>
                <a:ext uri="{FF2B5EF4-FFF2-40B4-BE49-F238E27FC236}">
                  <a16:creationId xmlns:a16="http://schemas.microsoft.com/office/drawing/2014/main" id="{A165243A-67AF-B8B8-F363-9B175930A3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4" y="3424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Text Box 132">
              <a:extLst>
                <a:ext uri="{FF2B5EF4-FFF2-40B4-BE49-F238E27FC236}">
                  <a16:creationId xmlns:a16="http://schemas.microsoft.com/office/drawing/2014/main" id="{52D3EF2B-64E5-A4C8-0AAF-18109C7D41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7" y="3704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58" name="Line 133">
              <a:extLst>
                <a:ext uri="{FF2B5EF4-FFF2-40B4-BE49-F238E27FC236}">
                  <a16:creationId xmlns:a16="http://schemas.microsoft.com/office/drawing/2014/main" id="{C9D50C57-72B7-F207-1D13-9D8B4114AD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4" y="3648"/>
              <a:ext cx="0" cy="8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34">
              <a:extLst>
                <a:ext uri="{FF2B5EF4-FFF2-40B4-BE49-F238E27FC236}">
                  <a16:creationId xmlns:a16="http://schemas.microsoft.com/office/drawing/2014/main" id="{F37E435E-706D-7819-A270-17E3A6C01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2" y="3040"/>
              <a:ext cx="0" cy="34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37">
              <a:extLst>
                <a:ext uri="{FF2B5EF4-FFF2-40B4-BE49-F238E27FC236}">
                  <a16:creationId xmlns:a16="http://schemas.microsoft.com/office/drawing/2014/main" id="{22A52C43-4CFC-05D2-38FE-0AE6145891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96" y="2872"/>
              <a:ext cx="232" cy="112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62" name="Picture 8" descr="2822.jpg                                                       00029E4Bsmeagol                        BB150139:">
            <a:extLst>
              <a:ext uri="{FF2B5EF4-FFF2-40B4-BE49-F238E27FC236}">
                <a16:creationId xmlns:a16="http://schemas.microsoft.com/office/drawing/2014/main" id="{7C4DB1A3-5A01-692C-9A87-E5757BE938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62306"/>
          <a:stretch/>
        </p:blipFill>
        <p:spPr bwMode="auto">
          <a:xfrm>
            <a:off x="419099" y="1351280"/>
            <a:ext cx="2588251" cy="323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AutoShape 106">
            <a:extLst>
              <a:ext uri="{FF2B5EF4-FFF2-40B4-BE49-F238E27FC236}">
                <a16:creationId xmlns:a16="http://schemas.microsoft.com/office/drawing/2014/main" id="{795780C8-0438-8FA4-5EF7-6F8A26D98124}"/>
              </a:ext>
            </a:extLst>
          </p:cNvPr>
          <p:cNvSpPr>
            <a:spLocks noChangeArrowheads="1"/>
          </p:cNvSpPr>
          <p:nvPr/>
        </p:nvSpPr>
        <p:spPr bwMode="auto">
          <a:xfrm rot="1977135" flipV="1">
            <a:off x="3211140" y="4673959"/>
            <a:ext cx="2541679" cy="250117"/>
          </a:xfrm>
          <a:custGeom>
            <a:avLst/>
            <a:gdLst>
              <a:gd name="T0" fmla="*/ 1914525 w 21600"/>
              <a:gd name="T1" fmla="*/ 0 h 21600"/>
              <a:gd name="T2" fmla="*/ 0 w 21600"/>
              <a:gd name="T3" fmla="*/ 107950 h 21600"/>
              <a:gd name="T4" fmla="*/ 1914525 w 21600"/>
              <a:gd name="T5" fmla="*/ 215900 h 21600"/>
              <a:gd name="T6" fmla="*/ 2552700 w 21600"/>
              <a:gd name="T7" fmla="*/ 1079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4" name="Group 77">
            <a:extLst>
              <a:ext uri="{FF2B5EF4-FFF2-40B4-BE49-F238E27FC236}">
                <a16:creationId xmlns:a16="http://schemas.microsoft.com/office/drawing/2014/main" id="{22ED8495-AA7D-055E-8824-450ECDBD7DC1}"/>
              </a:ext>
            </a:extLst>
          </p:cNvPr>
          <p:cNvGrpSpPr>
            <a:grpSpLocks/>
          </p:cNvGrpSpPr>
          <p:nvPr/>
        </p:nvGrpSpPr>
        <p:grpSpPr bwMode="auto">
          <a:xfrm>
            <a:off x="6309340" y="4691397"/>
            <a:ext cx="2078207" cy="2159763"/>
            <a:chOff x="4052" y="1232"/>
            <a:chExt cx="1059" cy="1554"/>
          </a:xfrm>
        </p:grpSpPr>
        <p:sp>
          <p:nvSpPr>
            <p:cNvPr id="65" name="Text Box 38">
              <a:extLst>
                <a:ext uri="{FF2B5EF4-FFF2-40B4-BE49-F238E27FC236}">
                  <a16:creationId xmlns:a16="http://schemas.microsoft.com/office/drawing/2014/main" id="{B2D675EB-CBD8-E337-1B41-DE734178C9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5" y="1680"/>
              <a:ext cx="3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NH</a:t>
              </a:r>
            </a:p>
          </p:txBody>
        </p:sp>
        <p:sp>
          <p:nvSpPr>
            <p:cNvPr id="66" name="Text Box 39">
              <a:extLst>
                <a:ext uri="{FF2B5EF4-FFF2-40B4-BE49-F238E27FC236}">
                  <a16:creationId xmlns:a16="http://schemas.microsoft.com/office/drawing/2014/main" id="{E309E3DE-3F94-B5E0-C99F-A68738CF7A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1" y="2274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67" name="Line 40">
              <a:extLst>
                <a:ext uri="{FF2B5EF4-FFF2-40B4-BE49-F238E27FC236}">
                  <a16:creationId xmlns:a16="http://schemas.microsoft.com/office/drawing/2014/main" id="{05BF1A91-EF77-0628-5F77-860C29DE5A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2" y="1848"/>
              <a:ext cx="0" cy="3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41">
              <a:extLst>
                <a:ext uri="{FF2B5EF4-FFF2-40B4-BE49-F238E27FC236}">
                  <a16:creationId xmlns:a16="http://schemas.microsoft.com/office/drawing/2014/main" id="{AF932D95-2552-03CA-2FA2-E2BBC04D0C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60" y="1652"/>
              <a:ext cx="356" cy="19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42">
              <a:extLst>
                <a:ext uri="{FF2B5EF4-FFF2-40B4-BE49-F238E27FC236}">
                  <a16:creationId xmlns:a16="http://schemas.microsoft.com/office/drawing/2014/main" id="{96C25441-5E58-C29E-E429-288C6294A8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8" y="1644"/>
              <a:ext cx="272" cy="13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Line 43">
              <a:extLst>
                <a:ext uri="{FF2B5EF4-FFF2-40B4-BE49-F238E27FC236}">
                  <a16:creationId xmlns:a16="http://schemas.microsoft.com/office/drawing/2014/main" id="{58AEC31D-79E4-F6D8-BB4C-512754896D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92" y="2240"/>
              <a:ext cx="280" cy="16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Line 44">
              <a:extLst>
                <a:ext uri="{FF2B5EF4-FFF2-40B4-BE49-F238E27FC236}">
                  <a16:creationId xmlns:a16="http://schemas.microsoft.com/office/drawing/2014/main" id="{CD7DC03C-CC5F-E528-A116-B78F108E7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" y="2236"/>
              <a:ext cx="280" cy="15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Line 45">
              <a:extLst>
                <a:ext uri="{FF2B5EF4-FFF2-40B4-BE49-F238E27FC236}">
                  <a16:creationId xmlns:a16="http://schemas.microsoft.com/office/drawing/2014/main" id="{E3F2A5B3-3461-0B74-BECB-5FCF61E4FC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1" y="1904"/>
              <a:ext cx="0" cy="34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Line 46">
              <a:extLst>
                <a:ext uri="{FF2B5EF4-FFF2-40B4-BE49-F238E27FC236}">
                  <a16:creationId xmlns:a16="http://schemas.microsoft.com/office/drawing/2014/main" id="{AE74A61C-647F-80FB-18D0-B1C4C27C6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2" y="1480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Text Box 47">
              <a:extLst>
                <a:ext uri="{FF2B5EF4-FFF2-40B4-BE49-F238E27FC236}">
                  <a16:creationId xmlns:a16="http://schemas.microsoft.com/office/drawing/2014/main" id="{A4EFFE81-7A94-EF70-522E-75294BD0AA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1232"/>
              <a:ext cx="2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76" name="Line 49">
              <a:extLst>
                <a:ext uri="{FF2B5EF4-FFF2-40B4-BE49-F238E27FC236}">
                  <a16:creationId xmlns:a16="http://schemas.microsoft.com/office/drawing/2014/main" id="{BF2DC30A-9C99-1761-FE09-669218755C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8" y="1480"/>
              <a:ext cx="0" cy="176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Text Box 50">
              <a:extLst>
                <a:ext uri="{FF2B5EF4-FFF2-40B4-BE49-F238E27FC236}">
                  <a16:creationId xmlns:a16="http://schemas.microsoft.com/office/drawing/2014/main" id="{1AC97FA4-B8A8-E126-0131-11772B7981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7" y="2288"/>
              <a:ext cx="2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78" name="Line 51">
              <a:extLst>
                <a:ext uri="{FF2B5EF4-FFF2-40B4-BE49-F238E27FC236}">
                  <a16:creationId xmlns:a16="http://schemas.microsoft.com/office/drawing/2014/main" id="{8DC300A4-B33D-54B7-42D5-326E755F0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" y="2208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Line 52">
              <a:extLst>
                <a:ext uri="{FF2B5EF4-FFF2-40B4-BE49-F238E27FC236}">
                  <a16:creationId xmlns:a16="http://schemas.microsoft.com/office/drawing/2014/main" id="{E24C0788-2330-A5ED-3B84-658D15051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2256"/>
              <a:ext cx="128" cy="120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Text Box 53">
              <a:extLst>
                <a:ext uri="{FF2B5EF4-FFF2-40B4-BE49-F238E27FC236}">
                  <a16:creationId xmlns:a16="http://schemas.microsoft.com/office/drawing/2014/main" id="{C1F27BC7-52D2-B505-C57B-89A1503C72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9" y="2536"/>
              <a:ext cx="2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hangingPunct="0">
                <a:spcBef>
                  <a:spcPct val="50000"/>
                </a:spcBef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81" name="Line 54">
              <a:extLst>
                <a:ext uri="{FF2B5EF4-FFF2-40B4-BE49-F238E27FC236}">
                  <a16:creationId xmlns:a16="http://schemas.microsoft.com/office/drawing/2014/main" id="{8C79B351-4774-02CB-32C8-DBA332E534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480"/>
              <a:ext cx="0" cy="88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55">
              <a:extLst>
                <a:ext uri="{FF2B5EF4-FFF2-40B4-BE49-F238E27FC236}">
                  <a16:creationId xmlns:a16="http://schemas.microsoft.com/office/drawing/2014/main" id="{B809899F-EC7E-0165-A86B-96FB8C859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4" y="1872"/>
              <a:ext cx="0" cy="344"/>
            </a:xfrm>
            <a:prstGeom prst="line">
              <a:avLst/>
            </a:prstGeom>
            <a:noFill/>
            <a:ln w="38100">
              <a:solidFill>
                <a:srgbClr val="FA26D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" name="Rectangle 33">
            <a:extLst>
              <a:ext uri="{FF2B5EF4-FFF2-40B4-BE49-F238E27FC236}">
                <a16:creationId xmlns:a16="http://schemas.microsoft.com/office/drawing/2014/main" id="{AB179357-109C-DC2F-73AD-A06F35461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5040" y="5445760"/>
            <a:ext cx="1397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eaLnBrk="0" hangingPunct="0"/>
            <a:r>
              <a:rPr lang="en-US" sz="2400" b="1" i="1" u="sng" dirty="0">
                <a:solidFill>
                  <a:srgbClr val="000000"/>
                </a:solidFill>
                <a:latin typeface="Arial" charset="0"/>
              </a:rPr>
              <a:t>Uracil</a:t>
            </a:r>
            <a:endParaRPr lang="en-US" sz="2400" b="1" u="sng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59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18" grpId="0" autoUpdateAnimBg="0"/>
      <p:bldP spid="19" grpId="0" animBg="1"/>
      <p:bldP spid="20" grpId="0" animBg="1"/>
      <p:bldP spid="63" grpId="0" animBg="1"/>
      <p:bldP spid="8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DA5A85-A65B-4B1B-B67D-0B8FEE31CDA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11176000" cy="833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Structure of nucleoside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0761B1-8F15-ABB5-14EC-4D40E3BCB67A}"/>
              </a:ext>
            </a:extLst>
          </p:cNvPr>
          <p:cNvSpPr txBox="1">
            <a:spLocks noChangeArrowheads="1"/>
          </p:cNvSpPr>
          <p:nvPr/>
        </p:nvSpPr>
        <p:spPr>
          <a:xfrm>
            <a:off x="558801" y="751840"/>
            <a:ext cx="11054079" cy="24434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A nucleoside consists of a </a:t>
            </a:r>
            <a:r>
              <a:rPr lang="en-US" sz="2400" b="1" dirty="0"/>
              <a:t>nitrogen base </a:t>
            </a:r>
            <a:r>
              <a:rPr lang="en-US" sz="2400" dirty="0"/>
              <a:t>and a </a:t>
            </a:r>
            <a:r>
              <a:rPr lang="en-US" sz="2400" b="1" dirty="0"/>
              <a:t>pentose sugar</a:t>
            </a:r>
            <a:r>
              <a:rPr lang="en-US" sz="2400" dirty="0"/>
              <a:t>.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endParaRPr lang="en-US" sz="800" dirty="0"/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nitrogen base is linked by a </a:t>
            </a:r>
            <a:r>
              <a:rPr lang="en-US" sz="2400" b="1" dirty="0"/>
              <a:t>glycosidic bond </a:t>
            </a:r>
            <a:r>
              <a:rPr lang="en-US" sz="2400" dirty="0"/>
              <a:t>to C1’ of a pentose sugar (ribose or deoxyribose).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endParaRPr lang="en-US" sz="800" dirty="0"/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Nucleosides are named by changing the nitrogen base ending to </a:t>
            </a:r>
            <a:r>
              <a:rPr lang="en-US" sz="2400" b="1" i="1" dirty="0"/>
              <a:t>-</a:t>
            </a:r>
            <a:r>
              <a:rPr lang="en-US" sz="2400" b="1" i="1" dirty="0" err="1"/>
              <a:t>osine</a:t>
            </a:r>
            <a:r>
              <a:rPr lang="en-US" sz="2400" b="1" dirty="0"/>
              <a:t> </a:t>
            </a:r>
            <a:r>
              <a:rPr lang="en-US" sz="2400" dirty="0"/>
              <a:t>for purines and </a:t>
            </a:r>
            <a:r>
              <a:rPr lang="en-US" sz="2400" b="1" i="1" dirty="0"/>
              <a:t>–</a:t>
            </a:r>
            <a:r>
              <a:rPr lang="en-US" sz="2400" b="1" i="1" dirty="0" err="1"/>
              <a:t>idine</a:t>
            </a:r>
            <a:r>
              <a:rPr lang="en-US" sz="2400" b="1" dirty="0"/>
              <a:t> </a:t>
            </a:r>
            <a:r>
              <a:rPr lang="en-US" sz="2400" dirty="0"/>
              <a:t>for pyrimidines.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endParaRPr lang="en-US" sz="800" dirty="0"/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example- adenosine, guanosine, uridine, thymidine, </a:t>
            </a:r>
            <a:r>
              <a:rPr lang="en-US" sz="2400" dirty="0" err="1"/>
              <a:t>deoxythymine</a:t>
            </a:r>
            <a:r>
              <a:rPr lang="en-US" sz="2400" dirty="0"/>
              <a:t> etc.</a:t>
            </a:r>
          </a:p>
          <a:p>
            <a:pPr marL="0" indent="0" eaLnBrk="1" hangingPunct="1">
              <a:spcBef>
                <a:spcPct val="5000"/>
              </a:spcBef>
              <a:buNone/>
            </a:pPr>
            <a:endParaRPr lang="en-US" sz="2400" dirty="0"/>
          </a:p>
          <a:p>
            <a:pPr marL="0" indent="0" eaLnBrk="1" hangingPunct="1">
              <a:spcBef>
                <a:spcPct val="5000"/>
              </a:spcBef>
              <a:buNone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34EFF7-D72B-8D74-1973-9011B1D4F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40" y="3281679"/>
            <a:ext cx="9022080" cy="336983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47879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C4DB33-BE8E-04D3-BCB0-0292705631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43"/>
          <a:stretch/>
        </p:blipFill>
        <p:spPr>
          <a:xfrm>
            <a:off x="1361439" y="1416722"/>
            <a:ext cx="9621521" cy="373512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9A3110-E607-EAC4-4731-507A9589FFC3}"/>
              </a:ext>
            </a:extLst>
          </p:cNvPr>
          <p:cNvSpPr txBox="1"/>
          <p:nvPr/>
        </p:nvSpPr>
        <p:spPr>
          <a:xfrm>
            <a:off x="2458720" y="2174240"/>
            <a:ext cx="5384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3200" b="1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41029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ECD86-23AA-3A7A-8F78-C980735EC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-100639"/>
            <a:ext cx="9550400" cy="304727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7359B8-FDBD-E86E-F7EA-D91946E6FF78}"/>
              </a:ext>
            </a:extLst>
          </p:cNvPr>
          <p:cNvCxnSpPr>
            <a:cxnSpLocks/>
            <a:stCxn id="3" idx="0"/>
          </p:cNvCxnSpPr>
          <p:nvPr/>
        </p:nvCxnSpPr>
        <p:spPr>
          <a:xfrm>
            <a:off x="6400800" y="-100639"/>
            <a:ext cx="0" cy="305743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3026BC6-C7F6-371B-F119-C5702B40D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23" y="3342154"/>
            <a:ext cx="10603753" cy="339320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1879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EFD33E-4FE8-D16E-4642-B4ED0A9E9B3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11176000" cy="833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</a:rPr>
              <a:t>Structure of nucleotide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FB219C-8BD6-A798-5EFB-985165AA122D}"/>
              </a:ext>
            </a:extLst>
          </p:cNvPr>
          <p:cNvSpPr txBox="1">
            <a:spLocks noChangeArrowheads="1"/>
          </p:cNvSpPr>
          <p:nvPr/>
        </p:nvSpPr>
        <p:spPr>
          <a:xfrm>
            <a:off x="558801" y="751840"/>
            <a:ext cx="11054079" cy="24434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The </a:t>
            </a:r>
            <a:r>
              <a:rPr lang="en-US" sz="2400" b="1" dirty="0" err="1"/>
              <a:t>phosphoesters</a:t>
            </a:r>
            <a:r>
              <a:rPr lang="en-US" sz="2400" b="1" dirty="0"/>
              <a:t> of nucleosides </a:t>
            </a:r>
            <a:r>
              <a:rPr lang="en-US" sz="2400" dirty="0"/>
              <a:t>are called </a:t>
            </a:r>
            <a:r>
              <a:rPr lang="en-US" sz="2400" b="1" dirty="0"/>
              <a:t>nucleotides</a:t>
            </a:r>
            <a:r>
              <a:rPr lang="en-US" sz="2400" dirty="0"/>
              <a:t>.</a:t>
            </a:r>
          </a:p>
          <a:p>
            <a:pPr marL="0" indent="0" eaLnBrk="1" hangingPunct="1">
              <a:spcBef>
                <a:spcPct val="5000"/>
              </a:spcBef>
              <a:buNone/>
            </a:pPr>
            <a:endParaRPr lang="en-US" sz="800" dirty="0"/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 Nucleotides can be named in two ways-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0" indent="0">
              <a:spcBef>
                <a:spcPct val="5000"/>
              </a:spcBef>
              <a:buNone/>
            </a:pPr>
            <a:r>
              <a:rPr lang="en-US" sz="2400" dirty="0"/>
              <a:t>     a) by changing the </a:t>
            </a:r>
            <a:r>
              <a:rPr lang="en-US" sz="2400" b="1" dirty="0"/>
              <a:t>–</a:t>
            </a:r>
            <a:r>
              <a:rPr lang="en-US" sz="2400" b="1" dirty="0" err="1"/>
              <a:t>ine</a:t>
            </a:r>
            <a:r>
              <a:rPr lang="en-US" sz="2400" b="1" dirty="0"/>
              <a:t> </a:t>
            </a:r>
            <a:r>
              <a:rPr lang="en-US" sz="2400" dirty="0"/>
              <a:t>or </a:t>
            </a:r>
            <a:r>
              <a:rPr lang="en-US" sz="2400" b="1" dirty="0"/>
              <a:t>–</a:t>
            </a:r>
            <a:r>
              <a:rPr lang="en-US" sz="2400" b="1" dirty="0" err="1"/>
              <a:t>osine</a:t>
            </a:r>
            <a:r>
              <a:rPr lang="en-US" sz="2400" b="1" dirty="0"/>
              <a:t> </a:t>
            </a:r>
            <a:r>
              <a:rPr lang="en-US" sz="2400" dirty="0"/>
              <a:t>of nucleoside by </a:t>
            </a:r>
            <a:r>
              <a:rPr lang="en-US" sz="2400" b="1" dirty="0"/>
              <a:t>–</a:t>
            </a:r>
            <a:r>
              <a:rPr lang="en-US" sz="2400" b="1" dirty="0" err="1"/>
              <a:t>ylic</a:t>
            </a:r>
            <a:r>
              <a:rPr lang="en-US" sz="2400" b="1" dirty="0"/>
              <a:t> acid </a:t>
            </a:r>
            <a:r>
              <a:rPr lang="en-US" sz="2400" dirty="0"/>
              <a:t>as adenylic acid, </a:t>
            </a:r>
            <a:r>
              <a:rPr lang="en-US" sz="2400" dirty="0" err="1"/>
              <a:t>guanylic</a:t>
            </a:r>
            <a:r>
              <a:rPr lang="en-US" sz="2400" dirty="0"/>
              <a:t> acid, </a:t>
            </a:r>
            <a:r>
              <a:rPr lang="en-US" sz="2400" dirty="0" err="1"/>
              <a:t>urinylic</a:t>
            </a:r>
            <a:r>
              <a:rPr lang="en-US" sz="2400" dirty="0"/>
              <a:t> acid etc. </a:t>
            </a:r>
          </a:p>
          <a:p>
            <a:pPr marL="0" indent="0">
              <a:spcBef>
                <a:spcPct val="5000"/>
              </a:spcBef>
              <a:buNone/>
            </a:pPr>
            <a:endParaRPr lang="en-US" sz="1400" dirty="0"/>
          </a:p>
          <a:p>
            <a:pPr marL="0" indent="0">
              <a:spcBef>
                <a:spcPct val="5000"/>
              </a:spcBef>
              <a:buNone/>
            </a:pPr>
            <a:r>
              <a:rPr lang="en-US" sz="2400" dirty="0"/>
              <a:t>     b) by adding word </a:t>
            </a:r>
            <a:r>
              <a:rPr lang="en-US" sz="2400" b="1" dirty="0"/>
              <a:t>phosphate</a:t>
            </a:r>
            <a:r>
              <a:rPr lang="en-US" sz="2400" dirty="0"/>
              <a:t> to nucleoside. Example – guanosine 5’-phosphate (GMP), cytidine 5’-phosphate (CMP), deoxyguanosine 5’-phosphate (</a:t>
            </a:r>
            <a:r>
              <a:rPr lang="en-US" sz="2400" dirty="0" err="1"/>
              <a:t>dGMP</a:t>
            </a:r>
            <a:r>
              <a:rPr lang="en-US" sz="2400" dirty="0"/>
              <a:t>).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BBEA09-D913-9FEA-D4B7-5CF03C2903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33778" r="4568" b="45283"/>
          <a:stretch/>
        </p:blipFill>
        <p:spPr>
          <a:xfrm>
            <a:off x="2032000" y="3820510"/>
            <a:ext cx="7294880" cy="313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8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946</Words>
  <Application>Microsoft Office PowerPoint</Application>
  <PresentationFormat>Widescreen</PresentationFormat>
  <Paragraphs>157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Bahnschrift</vt:lpstr>
      <vt:lpstr>Bahnschrift Light Condensed</vt:lpstr>
      <vt:lpstr>Calibri</vt:lpstr>
      <vt:lpstr>Calibri Light</vt:lpstr>
      <vt:lpstr>Comic Sans MS</vt:lpstr>
      <vt:lpstr>Wingdings</vt:lpstr>
      <vt:lpstr>Office Theme</vt:lpstr>
      <vt:lpstr>Nucleic Acids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Nucleic Acids</dc:title>
  <dc:creator>Ambalika Phonglo</dc:creator>
  <cp:lastModifiedBy>Ambalika Phonglo</cp:lastModifiedBy>
  <cp:revision>9</cp:revision>
  <dcterms:created xsi:type="dcterms:W3CDTF">2022-09-28T10:51:16Z</dcterms:created>
  <dcterms:modified xsi:type="dcterms:W3CDTF">2024-12-06T06:38:31Z</dcterms:modified>
</cp:coreProperties>
</file>